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12192000"/>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theme" Target="theme/theme1.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49" r:id="rId1"/>
  </p:sldLayoutIdLst>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HERMES · V2.54.0 · HERMES.APPOLIS.APP</a:t>
            </a:r>
          </a:p>
        </p:txBody>
      </p:sp>
      <p:sp>
        <p:nvSpPr>
          <p:cNvPr id="3"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 HERMES · v2.54.0 · hermes.appolis.app</a:t>
            </a:r>
          </a:p>
        </p:txBody>
      </p:sp>
      <p:sp>
        <p:nvSpPr>
          <p:cNvPr id="4" name="t"/>
          <p:cNvSpPr txBox="1"/>
          <p:nvPr/>
        </p:nvSpPr>
        <p:spPr>
          <a:xfrm>
            <a:off x="502920" y="119176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HERMES</a:t>
            </a:r>
          </a:p>
        </p:txBody>
      </p:sp>
      <p:sp>
        <p:nvSpPr>
          <p:cNvPr id="5" name="t"/>
          <p:cNvSpPr txBox="1"/>
          <p:nvPr/>
        </p:nvSpPr>
        <p:spPr>
          <a:xfrm>
            <a:off x="502920" y="151314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Hermes stopped reading the ledger. It started keeping it.</a:t>
            </a:r>
          </a:p>
        </p:txBody>
      </p:sp>
      <p:sp>
        <p:nvSpPr>
          <p:cNvPr id="6" name="t"/>
          <p:cNvSpPr txBox="1"/>
          <p:nvPr/>
        </p:nvSpPr>
        <p:spPr>
          <a:xfrm>
            <a:off x="502920" y="183451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retention command centre for Shopify wellness brands. Five services, 157,536 customers, one screen — and a loyalty ledger it keeps itself, now checked against the whole book and found correct.</a:t>
            </a:r>
          </a:p>
        </p:txBody>
      </p:sp>
      <p:sp>
        <p:nvSpPr>
          <p:cNvPr id="7" name="t"/>
          <p:cNvSpPr txBox="1"/>
          <p:nvPr/>
        </p:nvSpPr>
        <p:spPr>
          <a:xfrm>
            <a:off x="502920" y="215588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323</a:t>
            </a:r>
          </a:p>
        </p:txBody>
      </p:sp>
      <p:sp>
        <p:nvSpPr>
          <p:cNvPr id="8" name="t"/>
          <p:cNvSpPr txBox="1"/>
          <p:nvPr/>
        </p:nvSpPr>
        <p:spPr>
          <a:xfrm>
            <a:off x="502920" y="247726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tests green</a:t>
            </a:r>
          </a:p>
        </p:txBody>
      </p:sp>
      <p:sp>
        <p:nvSpPr>
          <p:cNvPr id="9" name="t"/>
          <p:cNvSpPr txBox="1"/>
          <p:nvPr/>
        </p:nvSpPr>
        <p:spPr>
          <a:xfrm>
            <a:off x="502920" y="279863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65</a:t>
            </a:r>
          </a:p>
        </p:txBody>
      </p:sp>
      <p:sp>
        <p:nvSpPr>
          <p:cNvPr id="10" name="t"/>
          <p:cNvSpPr txBox="1"/>
          <p:nvPr/>
        </p:nvSpPr>
        <p:spPr>
          <a:xfrm>
            <a:off x="502920" y="312000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releases logged since this deck was last rebuilt on 2026-07-24</a:t>
            </a:r>
          </a:p>
        </p:txBody>
      </p:sp>
      <p:sp>
        <p:nvSpPr>
          <p:cNvPr id="11" name="t"/>
          <p:cNvSpPr txBox="1"/>
          <p:nvPr/>
        </p:nvSpPr>
        <p:spPr>
          <a:xfrm>
            <a:off x="502920" y="344138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100%</a:t>
            </a:r>
          </a:p>
        </p:txBody>
      </p:sp>
      <p:sp>
        <p:nvSpPr>
          <p:cNvPr id="12" name="t"/>
          <p:cNvSpPr txBox="1"/>
          <p:nvPr/>
        </p:nvSpPr>
        <p:spPr>
          <a:xfrm>
            <a:off x="502920" y="376275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ledger correct — 59,916 linked members compared, 0 genuine mismatches</a:t>
            </a:r>
          </a:p>
        </p:txBody>
      </p:sp>
      <p:sp>
        <p:nvSpPr>
          <p:cNvPr id="13" name="t"/>
          <p:cNvSpPr txBox="1"/>
          <p:nvPr/>
        </p:nvSpPr>
        <p:spPr>
          <a:xfrm>
            <a:off x="502920" y="408413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293,979</a:t>
            </a:r>
          </a:p>
        </p:txBody>
      </p:sp>
      <p:sp>
        <p:nvSpPr>
          <p:cNvPr id="14" name="t"/>
          <p:cNvSpPr txBox="1"/>
          <p:nvPr/>
        </p:nvSpPr>
        <p:spPr>
          <a:xfrm>
            <a:off x="502920" y="440550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orders · 51,262 tickets · 284,179 shipments · 21,167 active subscriptions</a:t>
            </a:r>
          </a:p>
        </p:txBody>
      </p:sp>
      <p:sp>
        <p:nvSpPr>
          <p:cNvPr id="15" name="t"/>
          <p:cNvSpPr txBox="1"/>
          <p:nvPr/>
        </p:nvSpPr>
        <p:spPr>
          <a:xfrm>
            <a:off x="502920" y="472687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5</a:t>
            </a:r>
          </a:p>
        </p:txBody>
      </p:sp>
      <p:sp>
        <p:nvSpPr>
          <p:cNvPr id="16" name="t"/>
          <p:cNvSpPr txBox="1"/>
          <p:nvPr/>
        </p:nvSpPr>
        <p:spPr>
          <a:xfrm>
            <a:off x="502920" y="504825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services live — Shopify · Recharge · Gorgias · Rivo · Flexport</a:t>
            </a:r>
          </a:p>
        </p:txBody>
      </p:sp>
      <p:sp>
        <p:nvSpPr>
          <p:cNvPr id="17" name="t"/>
          <p:cNvSpPr txBox="1"/>
          <p:nvPr/>
        </p:nvSpPr>
        <p:spPr>
          <a:xfrm>
            <a:off x="502920" y="536962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Shopify Recharge Gorgias Flexport Rivo 🏛 Appolis ID</a:t>
            </a:r>
          </a:p>
        </p:txBody>
      </p:sp>
      <p:sp>
        <p:nvSpPr>
          <p:cNvPr id="18" name="t"/>
          <p:cNvSpPr txBox="1"/>
          <p:nvPr/>
        </p:nvSpPr>
        <p:spPr>
          <a:xfrm>
            <a:off x="502920" y="56909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Derived from APP_BREAKDOWN.md §13 · book measured 2026-08-17</a:t>
            </a:r>
          </a:p>
        </p:txBody>
      </p:sp>
      <p:sp>
        <p:nvSpPr>
          <p:cNvPr id="19" name="t"/>
          <p:cNvSpPr txBox="1"/>
          <p:nvPr/>
        </p:nvSpPr>
        <p:spPr>
          <a:xfrm>
            <a:off x="502920" y="60123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Scroll to explore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30"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V2.48.0 → V2.48.1 · THE HONEST POST-MORTEM</a:t>
            </a:r>
          </a:p>
        </p:txBody>
      </p:sp>
      <p:sp>
        <p:nvSpPr>
          <p:cNvPr id="131"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“I don't know why everything got broken. ”</a:t>
            </a:r>
          </a:p>
        </p:txBody>
      </p:sp>
      <p:sp>
        <p:nvSpPr>
          <p:cNvPr id="132"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Tyler flagged the delivery report as “not reporting correctly at all”. It was not the report. Three faults were stacked underneath it, and finding them took measuring rather than reading.</a:t>
            </a:r>
          </a:p>
        </p:txBody>
      </p:sp>
      <p:sp>
        <p:nvSpPr>
          <p:cNvPr id="133"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What was actually wrong</a:t>
            </a:r>
          </a:p>
        </p:txBody>
      </p:sp>
      <p:sp>
        <p:nvSpPr>
          <p:cNvPr id="134" name="t"/>
          <p:cNvSpPr txBox="1"/>
          <p:nvPr/>
        </p:nvSpPr>
        <p:spPr>
          <a:xfrm>
            <a:off x="502920" y="19444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A rename left orphans. On 2026-07-17 the app moved to a new workers.dev subdomain. Every Flexport and Recharge webhook was still registered against the old hostname .</a:t>
            </a:r>
          </a:p>
        </p:txBody>
      </p:sp>
      <p:sp>
        <p:nvSpPr>
          <p:cNvPr id="135" name="t"/>
          <p:cNvSpPr txBox="1"/>
          <p:nvPr/>
        </p:nvSpPr>
        <p:spPr>
          <a:xfrm>
            <a:off x="502920" y="22658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Recharge's five hooks simply failed forever — last event 07-14, the end of their retry horizon. Flexport eventually pruned all six of its own : asked for its list, it returned zero.</a:t>
            </a:r>
          </a:p>
        </p:txBody>
      </p:sp>
      <p:sp>
        <p:nvSpPr>
          <p:cNvPr id="136" name="t"/>
          <p:cNvSpPr txBox="1"/>
          <p:nvPr/>
        </p:nvSpPr>
        <p:spPr>
          <a:xfrm>
            <a:off x="502920" y="2587244"/>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And Shopify had never sent Hermes a single webhook. Not one, ever — confirmed twice, including by asking Shopify with the app's own credentials: 0 subscriptions owned by this app . So nothing had written carrier or shipment data for 17 days, and 16,759 orders carried no carrier at all .</a:t>
            </a:r>
          </a:p>
        </p:txBody>
      </p:sp>
      <p:sp>
        <p:nvSpPr>
          <p:cNvPr id="137" name="t"/>
          <p:cNvSpPr txBox="1"/>
          <p:nvPr/>
        </p:nvSpPr>
        <p:spPr>
          <a:xfrm>
            <a:off x="502920" y="3101975"/>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Repaired at all three vendors. Six Flexport events re-registered and the six dead ones deleted; five Recharge subscriptions repointed in place, so the signing secret still matches; five Shopify topics registered for the first time.</a:t>
            </a:r>
          </a:p>
        </p:txBody>
      </p:sp>
      <p:sp>
        <p:nvSpPr>
          <p:cNvPr id="138" name="t"/>
          <p:cNvSpPr txBox="1"/>
          <p:nvPr/>
        </p:nvSpPr>
        <p:spPr>
          <a:xfrm>
            <a:off x="502920" y="3616706"/>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Verified flowing, not assumed. The first Flexport events since 07-14 landed within the hour. Shopify turned out to be a firehose: 888 order updates and 234 fulfilment updates in about 80 minutes , and the first carrier stamps in two weeks appeared within two minutes.</a:t>
            </a:r>
          </a:p>
        </p:txBody>
      </p:sp>
      <p:sp>
        <p:nvSpPr>
          <p:cNvPr id="139" name="t"/>
          <p:cNvSpPr txBox="1"/>
          <p:nvPr/>
        </p:nvSpPr>
        <p:spPr>
          <a:xfrm>
            <a:off x="502920" y="413143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pipeline is reconnected</a:t>
            </a:r>
          </a:p>
        </p:txBody>
      </p:sp>
      <p:sp>
        <p:nvSpPr>
          <p:cNvPr id="140" name="t"/>
          <p:cNvSpPr txBox="1"/>
          <p:nvPr/>
        </p:nvSpPr>
        <p:spPr>
          <a:xfrm>
            <a:off x="502920" y="445281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registration screen that did not exist</a:t>
            </a:r>
          </a:p>
        </p:txBody>
      </p:sp>
      <p:sp>
        <p:nvSpPr>
          <p:cNvPr id="141" name="r"/>
          <p:cNvSpPr/>
          <p:nvPr/>
        </p:nvSpPr>
        <p:spPr>
          <a:xfrm>
            <a:off x="502920" y="4801807"/>
            <a:ext cx="11185855" cy="955802"/>
          </a:xfrm>
          <a:prstGeom prst="roundRect">
            <a:avLst>
              <a:gd name="adj" fmla="val 7653"/>
            </a:avLst>
          </a:prstGeom>
          <a:solidFill>
            <a:srgbClr val="20202C"/>
          </a:solidFill>
          <a:ln w="9525">
            <a:solidFill>
              <a:srgbClr val="2E2E3D"/>
            </a:solidFill>
          </a:ln>
        </p:spPr>
        <p:txBody>
          <a:bodyPr/>
          <a:lstStyle/>
          <a:p/>
        </p:txBody>
      </p:sp>
      <p:sp>
        <p:nvSpPr>
          <p:cNvPr id="142" name="t"/>
          <p:cNvSpPr txBox="1"/>
          <p:nvPr/>
        </p:nvSpPr>
        <p:spPr>
          <a:xfrm>
            <a:off x="640080" y="4902391"/>
            <a:ext cx="10911535" cy="754634"/>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IT · webhook registrations — Registered to hermes.appolis.app 🛒 orders/create · orders/updated · fulfillments/create · fulfillments/update · customers/update 5 OK 📦 Order.Packed · Shipped · Delivered · Cancelled · Return.Created · Return.Updated 6 OK 🔁 Recharge — five subscriptions repointed in place 5 OK 🐛 Found while fixing it. The Flexport registrar read the vendor's webhook list from a wrapper field the vendor does not send. The existing-hooks check could therefore never fire, and every press of the register button would have created a duplicate of every hook. A subscription belongs to the app that created it and is signed with that app's secret — one made from any other tool would deliver and then fail verification forever.</a:t>
            </a:r>
          </a:p>
        </p:txBody>
      </p:sp>
      <p:sp>
        <p:nvSpPr>
          <p:cNvPr id="143" name="t"/>
          <p:cNvSpPr txBox="1"/>
          <p:nvPr/>
        </p:nvSpPr>
        <p:spPr>
          <a:xfrm>
            <a:off x="502920" y="5867337"/>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lesson has a name here now: a rename must audit every consumer of the old name . Webhook registrations live at the vendor, not in the repository, so they are consumers nobody sees — and they fail silently, for weeks, while every dashboard reads green.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44"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A REAL ORDER, A REAL TRAP</a:t>
            </a:r>
          </a:p>
        </p:txBody>
      </p:sp>
      <p:sp>
        <p:nvSpPr>
          <p:cNvPr id="145"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package that came back</a:t>
            </a:r>
          </a:p>
        </p:txBody>
      </p:sp>
      <p:sp>
        <p:nvSpPr>
          <p:cNvPr id="146"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Flexport sometimes re-ships a lost package under the SAME order — no new Shopify order, no portal order, just the prose “A replacement was sent”. The structured twin was hiding in the 2025-03 order payload.</a:t>
            </a:r>
          </a:p>
        </p:txBody>
      </p:sp>
      <p:sp>
        <p:nvSpPr>
          <p:cNvPr id="147"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KV</a:t>
            </a:r>
          </a:p>
        </p:txBody>
      </p:sp>
      <p:sp>
        <p:nvSpPr>
          <p:cNvPr id="148" name="t"/>
          <p:cNvSpPr txBox="1"/>
          <p:nvPr/>
        </p:nvSpPr>
        <p:spPr>
          <a:xfrm>
            <a:off x="502920" y="211944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Kevin — order #278526 the order that proved it · lost shipment → in-place resend · one-time buyer, no subscription</a:t>
            </a:r>
          </a:p>
        </p:txBody>
      </p:sp>
      <p:sp>
        <p:nvSpPr>
          <p:cNvPr id="149" name="t"/>
          <p:cNvSpPr txBox="1"/>
          <p:nvPr/>
        </p:nvSpPr>
        <p:spPr>
          <a:xfrm>
            <a:off x="502920" y="2440813"/>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Three lanes, one order</a:t>
            </a:r>
          </a:p>
        </p:txBody>
      </p:sp>
      <p:sp>
        <p:nvSpPr>
          <p:cNvPr id="150" name="t"/>
          <p:cNvSpPr txBox="1"/>
          <p:nvPr/>
        </p:nvSpPr>
        <p:spPr>
          <a:xfrm>
            <a:off x="502920" y="278980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 Original shipment → shipped → CANCELLED — keeps status='lost' forever</a:t>
            </a:r>
          </a:p>
        </p:txBody>
      </p:sp>
      <p:sp>
        <p:nvSpPr>
          <p:cNvPr id="151" name="t"/>
          <p:cNvSpPr txBox="1"/>
          <p:nvPr/>
        </p:nvSpPr>
        <p:spPr>
          <a:xfrm>
            <a:off x="502920" y="311118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 A later sibling re-ships the same SKUs → kind='resend' + the story</a:t>
            </a:r>
          </a:p>
        </p:txBody>
      </p:sp>
      <p:sp>
        <p:nvSpPr>
          <p:cNvPr id="152" name="t"/>
          <p:cNvSpPr txBox="1"/>
          <p:nvPr/>
        </p:nvSpPr>
        <p:spPr>
          <a:xfrm>
            <a:off x="502920" y="343255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trap: the resend reuses the original tracking code — a tracking-keyed upsert would have erased the lost record</a:t>
            </a:r>
          </a:p>
        </p:txBody>
      </p:sp>
      <p:sp>
        <p:nvSpPr>
          <p:cNvPr id="153" name="t"/>
          <p:cNvSpPr txBox="1"/>
          <p:nvPr/>
        </p:nvSpPr>
        <p:spPr>
          <a:xfrm>
            <a:off x="502920" y="375393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Rows are keyed strictly by Flexport shipment id , never tracking. Overdue is measured against the resend's ETA, not the already-failed original promise.</a:t>
            </a:r>
          </a:p>
        </p:txBody>
      </p:sp>
      <p:sp>
        <p:nvSpPr>
          <p:cNvPr id="154" name="t"/>
          <p:cNvSpPr txBox="1"/>
          <p:nvPr/>
        </p:nvSpPr>
        <p:spPr>
          <a:xfrm>
            <a:off x="502920" y="407530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loss and the fix both survive</a:t>
            </a:r>
          </a:p>
        </p:txBody>
      </p:sp>
      <p:sp>
        <p:nvSpPr>
          <p:cNvPr id="155" name="t"/>
          <p:cNvSpPr txBox="1"/>
          <p:nvPr/>
        </p:nvSpPr>
        <p:spPr>
          <a:xfrm>
            <a:off x="502920" y="4396677"/>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order sheet + the ledger</a:t>
            </a:r>
          </a:p>
        </p:txBody>
      </p:sp>
      <p:sp>
        <p:nvSpPr>
          <p:cNvPr id="156" name="r"/>
          <p:cNvSpPr/>
          <p:nvPr/>
        </p:nvSpPr>
        <p:spPr>
          <a:xfrm>
            <a:off x="502920" y="4745673"/>
            <a:ext cx="11185855" cy="605917"/>
          </a:xfrm>
          <a:prstGeom prst="roundRect">
            <a:avLst>
              <a:gd name="adj" fmla="val 12073"/>
            </a:avLst>
          </a:prstGeom>
          <a:solidFill>
            <a:srgbClr val="20202C"/>
          </a:solidFill>
          <a:ln w="9525">
            <a:solidFill>
              <a:srgbClr val="2E2E3D"/>
            </a:solidFill>
          </a:ln>
        </p:spPr>
        <p:txBody>
          <a:bodyPr/>
          <a:lstStyle/>
          <a:p/>
        </p:txBody>
      </p:sp>
      <p:sp>
        <p:nvSpPr>
          <p:cNvPr id="157" name="t"/>
          <p:cNvSpPr txBox="1"/>
          <p:nvPr/>
        </p:nvSpPr>
        <p:spPr>
          <a:xfrm>
            <a:off x="640080" y="4846257"/>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Order #278526 · Delivery — 📦 Replacement shipped. 2 SKUs reported lost · replacement shipped 03-14 · new ETA 03-21 vs original promise 03-04 Replacements ledger shp_8841 original LOST shp_9127 replaces shp_8841 RE-SENT IN PLACE Detection runs at both Flexport touchpoints — order-sheet open and the delivery cron. The shipping_unremedied crisis signal counts an in-place resend as “made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58"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V0.94 → V0.97.3</a:t>
            </a:r>
          </a:p>
        </p:txBody>
      </p:sp>
      <p:sp>
        <p:nvSpPr>
          <p:cNvPr id="159"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Hermes got eyes — then the field tested them</a:t>
            </a:r>
          </a:p>
        </p:txBody>
      </p:sp>
      <p:sp>
        <p:nvSpPr>
          <p:cNvPr id="160"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Claude reads the store's images and drafts real alt text from what is actually IN the picture. The guardrails shipped first; the three fixes that hardened them came from real Shopify data.</a:t>
            </a:r>
          </a:p>
        </p:txBody>
      </p:sp>
      <p:sp>
        <p:nvSpPr>
          <p:cNvPr id="161"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pipeline, gate by gate</a:t>
            </a:r>
          </a:p>
        </p:txBody>
      </p:sp>
      <p:sp>
        <p:nvSpPr>
          <p:cNvPr id="162" name="t"/>
          <p:cNvSpPr txBox="1"/>
          <p:nvPr/>
        </p:nvSpPr>
        <p:spPr>
          <a:xfrm>
            <a:off x="502920" y="19444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Model picker — Opus 4.8 (default) · Fable 5 · Sonnet 5 · Haiku 4.5, sticky per browser. A typo'd id gets a clear 400, never a silent fallback to a different bill.</a:t>
            </a:r>
          </a:p>
        </p:txBody>
      </p:sp>
      <p:sp>
        <p:nvSpPr>
          <p:cNvPr id="163" name="t"/>
          <p:cNvSpPr txBox="1"/>
          <p:nvPr/>
        </p:nvSpPr>
        <p:spPr>
          <a:xfrm>
            <a:off x="502920" y="22658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Magic-byte format sniff — a PNG wearing a .webp name can't throw a 400 any more.</a:t>
            </a:r>
          </a:p>
        </p:txBody>
      </p:sp>
      <p:sp>
        <p:nvSpPr>
          <p:cNvPr id="164" name="t"/>
          <p:cNvSpPr txBox="1"/>
          <p:nvPr/>
        </p:nvSpPr>
        <p:spPr>
          <a:xfrm>
            <a:off x="502920" y="258724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125-char length gate , three layers — the prompt orders summarising over enumerating, a cheap TEXT-ONLY rewrite pass catches overruns, then a word-boundary trim.</a:t>
            </a:r>
          </a:p>
        </p:txBody>
      </p:sp>
      <p:sp>
        <p:nvSpPr>
          <p:cNvPr id="165" name="t"/>
          <p:cNvSpPr txBox="1"/>
          <p:nvPr/>
        </p:nvSpPr>
        <p:spPr>
          <a:xfrm>
            <a:off x="502920" y="290861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No-chat guard — one firm retry, then a clean skip. Commentary can never become a draft.</a:t>
            </a:r>
          </a:p>
        </p:txBody>
      </p:sp>
      <p:sp>
        <p:nvSpPr>
          <p:cNvPr id="166" name="t"/>
          <p:cNvSpPr txBox="1"/>
          <p:nvPr/>
        </p:nvSpPr>
        <p:spPr>
          <a:xfrm>
            <a:off x="502920" y="322999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v0.97.1 · video poster frames</a:t>
            </a:r>
          </a:p>
        </p:txBody>
      </p:sp>
      <p:sp>
        <p:nvSpPr>
          <p:cNvPr id="167" name="t"/>
          <p:cNvSpPr txBox="1"/>
          <p:nvPr/>
        </p:nvSpPr>
        <p:spPr>
          <a:xfrm>
            <a:off x="502920" y="357898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7 applies failed under /cdn/shop/files/preview_images/ — the posters Shopify renders for videos match no File and no product image. A third lookup walks the Files library 250/page , cached per batch.</a:t>
            </a:r>
          </a:p>
        </p:txBody>
      </p:sp>
      <p:sp>
        <p:nvSpPr>
          <p:cNvPr id="168" name="t"/>
          <p:cNvSpPr txBox="1"/>
          <p:nvPr/>
        </p:nvSpPr>
        <p:spPr>
          <a:xfrm>
            <a:off x="502920" y="390036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v0.97.2 · the pinned width</a:t>
            </a:r>
          </a:p>
        </p:txBody>
      </p:sp>
      <p:sp>
        <p:nvSpPr>
          <p:cNvPr id="169" name="t"/>
          <p:cNvSpPr txBox="1"/>
          <p:nvPr/>
        </p:nvSpPr>
        <p:spPr>
          <a:xfrm>
            <a:off x="502920" y="4249357"/>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URL pinned its own width=1500 and the shrinker only ADDED width when missing, so the CDN served the full 5.80MB file over Claude's 4.5MB ceiling. It now overrides any pinned width above 800 — the same file at 800 is 1.83MB — with one step down to 400 before a clean skip. No Claude call is ever wasted.</a:t>
            </a:r>
          </a:p>
        </p:txBody>
      </p:sp>
      <p:sp>
        <p:nvSpPr>
          <p:cNvPr id="170" name="t"/>
          <p:cNvSpPr txBox="1"/>
          <p:nvPr/>
        </p:nvSpPr>
        <p:spPr>
          <a:xfrm>
            <a:off x="502920" y="4764088"/>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IT board</a:t>
            </a:r>
          </a:p>
        </p:txBody>
      </p:sp>
      <p:sp>
        <p:nvSpPr>
          <p:cNvPr id="171" name="r"/>
          <p:cNvSpPr/>
          <p:nvPr/>
        </p:nvSpPr>
        <p:spPr>
          <a:xfrm>
            <a:off x="502920" y="5113084"/>
            <a:ext cx="11185855" cy="605917"/>
          </a:xfrm>
          <a:prstGeom prst="roundRect">
            <a:avLst>
              <a:gd name="adj" fmla="val 12073"/>
            </a:avLst>
          </a:prstGeom>
          <a:solidFill>
            <a:srgbClr val="20202C"/>
          </a:solidFill>
          <a:ln w="9525">
            <a:solidFill>
              <a:srgbClr val="2E2E3D"/>
            </a:solidFill>
          </a:ln>
        </p:spPr>
        <p:txBody>
          <a:bodyPr/>
          <a:lstStyle/>
          <a:p/>
        </p:txBody>
      </p:sp>
      <p:sp>
        <p:nvSpPr>
          <p:cNvPr id="172" name="t"/>
          <p:cNvSpPr txBox="1"/>
          <p:nvPr/>
        </p:nvSpPr>
        <p:spPr>
          <a:xfrm>
            <a:off x="640080" y="5213668"/>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IT — 🧙 IT — the webmaster's board Technical work, pipelined. Live fixes run right here; everything else is stepped out with links. ⬇ Export status (.xlsx) ⬆ Import SEO review (.xlsx) ⚡ LIVE FIXES 🧭 GUIDED 🌐 EXTERNAL High priority · 6 open 12 open · 45 fixed fl_img_05.webp — alt text missing 👁 claude-opus-4-8 in progress ▾ neail_quote_pic_copy_V3.webp width 800 · 1.83MB done ▾ ✕ Stop (45 done · 130 left)</a:t>
            </a:r>
          </a:p>
        </p:txBody>
      </p:sp>
      <p:sp>
        <p:nvSpPr>
          <p:cNvPr id="173" name="t"/>
          <p:cNvSpPr txBox="1"/>
          <p:nvPr/>
        </p:nvSpPr>
        <p:spPr>
          <a:xfrm>
            <a:off x="502920" y="582872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Scan All drives a loop — 15-a-pass batches, live progress on the button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74"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V0.97.3 · THE HONESTY SLIDE</a:t>
            </a:r>
          </a:p>
        </p:txBody>
      </p:sp>
      <p:sp>
        <p:nvSpPr>
          <p:cNvPr id="175"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One blip in 1,216</a:t>
            </a:r>
          </a:p>
        </p:txBody>
      </p:sp>
      <p:sp>
        <p:nvSpPr>
          <p:cNvPr id="176"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The IT health strip surfaced a D1_ERROR: internal error on Gorgias. The fix was to prove it didn't matter — and then fix it anyway.</a:t>
            </a:r>
          </a:p>
        </p:txBody>
      </p:sp>
      <p:sp>
        <p:nvSpPr>
          <p:cNvPr id="177"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Investigated, not patched</a:t>
            </a:r>
          </a:p>
        </p:txBody>
      </p:sp>
      <p:sp>
        <p:nvSpPr>
          <p:cNvPr id="178" name="t"/>
          <p:cNvSpPr txBox="1"/>
          <p:nvPr/>
        </p:nvSpPr>
        <p:spPr>
          <a:xfrm>
            <a:off x="502920" y="1944497"/>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1 / 1,216</a:t>
            </a:r>
          </a:p>
        </p:txBody>
      </p:sp>
      <p:sp>
        <p:nvSpPr>
          <p:cNvPr id="179" name="t"/>
          <p:cNvSpPr txBox="1"/>
          <p:nvPr/>
        </p:nvSpPr>
        <p:spPr>
          <a:xfrm>
            <a:off x="502920" y="251142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Gorgias webhooks in 3 days. One failure, at 19:06 on 07-22. Cloudflare D1's transient server-side blip.</a:t>
            </a:r>
          </a:p>
        </p:txBody>
      </p:sp>
      <p:sp>
        <p:nvSpPr>
          <p:cNvPr id="180" name="t"/>
          <p:cNvSpPr txBox="1"/>
          <p:nvPr/>
        </p:nvSpPr>
        <p:spPr>
          <a:xfrm>
            <a:off x="502920" y="283279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Nothing was lost</a:t>
            </a:r>
          </a:p>
        </p:txBody>
      </p:sp>
      <p:sp>
        <p:nvSpPr>
          <p:cNvPr id="181" name="t"/>
          <p:cNvSpPr txBox="1"/>
          <p:nvPr/>
        </p:nvSpPr>
        <p:spPr>
          <a:xfrm>
            <a:off x="502920" y="3181795"/>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0</a:t>
            </a:r>
          </a:p>
        </p:txBody>
      </p:sp>
      <p:sp>
        <p:nvSpPr>
          <p:cNvPr id="182" name="t"/>
          <p:cNvSpPr txBox="1"/>
          <p:nvPr/>
        </p:nvSpPr>
        <p:spPr>
          <a:xfrm>
            <a:off x="502920" y="374872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handler 500s → the vendor retries, and the 30-min cron re-pulls updated tickets anyway. The strip's warning ages out of its 24h window on its own.</a:t>
            </a:r>
          </a:p>
        </p:txBody>
      </p:sp>
      <p:sp>
        <p:nvSpPr>
          <p:cNvPr id="183" name="t"/>
          <p:cNvSpPr txBox="1"/>
          <p:nvPr/>
        </p:nvSpPr>
        <p:spPr>
          <a:xfrm>
            <a:off x="502920" y="4070096"/>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Hardened anyway</a:t>
            </a:r>
          </a:p>
        </p:txBody>
      </p:sp>
      <p:sp>
        <p:nvSpPr>
          <p:cNvPr id="184" name="t"/>
          <p:cNvSpPr txBox="1"/>
          <p:nvPr/>
        </p:nvSpPr>
        <p:spPr>
          <a:xfrm>
            <a:off x="502920" y="4419092"/>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1 retry</a:t>
            </a:r>
          </a:p>
        </p:txBody>
      </p:sp>
      <p:sp>
        <p:nvSpPr>
          <p:cNvPr id="185" name="t"/>
          <p:cNvSpPr txBox="1"/>
          <p:nvPr/>
        </p:nvSpPr>
        <p:spPr>
          <a:xfrm>
            <a:off x="502920" y="4986020"/>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Every webhook handler is an idempotent upsert , so a transient D1 error now gets ONE immediate in-request retry — with jittered backoff since v2.52.0, so a herd of retries no longer marches back in lockstep. Real errors are never retried.</a:t>
            </a:r>
          </a:p>
        </p:txBody>
      </p:sp>
      <p:sp>
        <p:nvSpPr>
          <p:cNvPr id="186" name="t"/>
          <p:cNvSpPr txBox="1"/>
          <p:nvPr/>
        </p:nvSpPr>
        <p:spPr>
          <a:xfrm>
            <a:off x="502920" y="5500751"/>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interesting number here isn't the failure rate. It's that a one-in-a-thousand line in a status strip was worth proving out in full before a single line changed.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87"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V0.97.3 · THE HONESTY SLIDE  ·  (CONT.)</a:t>
            </a:r>
          </a:p>
        </p:txBody>
      </p:sp>
      <p:sp>
        <p:nvSpPr>
          <p:cNvPr id="188"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One blip in 1,216 (cont.)</a:t>
            </a:r>
          </a:p>
        </p:txBody>
      </p:sp>
      <p:sp>
        <p:nvSpPr>
          <p:cNvPr id="189" name="t"/>
          <p:cNvSpPr txBox="1"/>
          <p:nvPr/>
        </p:nvSpPr>
        <p:spPr>
          <a:xfrm>
            <a:off x="502920" y="1191768"/>
            <a:ext cx="11185855" cy="579692"/>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sequel, and it is the honest half. A year later it stopped being one in a thousand: v2.52.0 found 424 Shopify and 19 Recharge deliveries failing in 24 hours , every one of them D1 DB is overloaded , climbing 0.5% → 2.4% → 4.5% over three days. The daily checks had watched feed freshness , which stayed green throughout because vendors retry. Nothing watched the failure rate . Something does now — and v2.53.0 went and found what was actually loading the database.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90"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V0.99.2 · THE TURNING POINT</a:t>
            </a:r>
          </a:p>
        </p:txBody>
      </p:sp>
      <p:sp>
        <p:nvSpPr>
          <p:cNvPr id="191"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Your activity feed was showing strangers</a:t>
            </a:r>
          </a:p>
        </p:txBody>
      </p:sp>
      <p:sp>
        <p:nvSpPr>
          <p:cNvPr id="192"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Caught by comparing one customer's Hermes activity to his own Rivo screenshot. The numbers didn't match, and the reason changed the architecture.</a:t>
            </a:r>
          </a:p>
        </p:txBody>
      </p:sp>
      <p:sp>
        <p:nvSpPr>
          <p:cNvPr id="193"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Kevin, in Hermes</a:t>
            </a:r>
          </a:p>
        </p:txBody>
      </p:sp>
      <p:sp>
        <p:nvSpPr>
          <p:cNvPr id="194" name="t"/>
          <p:cNvSpPr txBox="1"/>
          <p:nvPr/>
        </p:nvSpPr>
        <p:spPr>
          <a:xfrm>
            <a:off x="502920" y="1944497"/>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40 rows</a:t>
            </a:r>
          </a:p>
        </p:txBody>
      </p:sp>
      <p:sp>
        <p:nvSpPr>
          <p:cNvPr id="195" name="t"/>
          <p:cNvSpPr txBox="1"/>
          <p:nvPr/>
        </p:nvSpPr>
        <p:spPr>
          <a:xfrm>
            <a:off x="502920" y="251142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an activity list nobody could reconcile</a:t>
            </a:r>
          </a:p>
        </p:txBody>
      </p:sp>
      <p:sp>
        <p:nvSpPr>
          <p:cNvPr id="196" name="t"/>
          <p:cNvSpPr txBox="1"/>
          <p:nvPr/>
        </p:nvSpPr>
        <p:spPr>
          <a:xfrm>
            <a:off x="502920" y="283279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Kevin, in Rivo</a:t>
            </a:r>
          </a:p>
        </p:txBody>
      </p:sp>
      <p:sp>
        <p:nvSpPr>
          <p:cNvPr id="197" name="t"/>
          <p:cNvSpPr txBox="1"/>
          <p:nvPr/>
        </p:nvSpPr>
        <p:spPr>
          <a:xfrm>
            <a:off x="502920" y="3181795"/>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2 rows</a:t>
            </a:r>
          </a:p>
        </p:txBody>
      </p:sp>
      <p:sp>
        <p:nvSpPr>
          <p:cNvPr id="198" name="t"/>
          <p:cNvSpPr txBox="1"/>
          <p:nvPr/>
        </p:nvSpPr>
        <p:spPr>
          <a:xfrm>
            <a:off x="502920" y="374872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+2,500 (Shopify flow) · +2,499 (order) = his exact 4,999 balance</a:t>
            </a:r>
          </a:p>
        </p:txBody>
      </p:sp>
      <p:sp>
        <p:nvSpPr>
          <p:cNvPr id="199" name="t"/>
          <p:cNvSpPr txBox="1"/>
          <p:nvPr/>
        </p:nvSpPr>
        <p:spPr>
          <a:xfrm>
            <a:off x="502920" y="4070096"/>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cause, proven live</a:t>
            </a:r>
          </a:p>
        </p:txBody>
      </p:sp>
      <p:sp>
        <p:nvSpPr>
          <p:cNvPr id="200" name="t"/>
          <p:cNvSpPr txBox="1"/>
          <p:nvPr/>
        </p:nvSpPr>
        <p:spPr>
          <a:xfrm>
            <a:off x="502920" y="4419092"/>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GET /points_events is a GLOBAL feed and every customer filter on it is silently ignored — byte-identical rows came back for a real member id, no id, and a bogus id. Five probes, all ignored: filter[customer_id] · q[customer_id_eq] · customer_id · email · ?include=points_events . The tell: page 1 opens with jeff@rivo.io's TikTok follow .</a:t>
            </a:r>
          </a:p>
        </p:txBody>
      </p:sp>
      <p:sp>
        <p:nvSpPr>
          <p:cNvPr id="201" name="t"/>
          <p:cNvSpPr txBox="1"/>
          <p:nvPr/>
        </p:nvSpPr>
        <p:spPr>
          <a:xfrm>
            <a:off x="502920" y="4933823"/>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fix</a:t>
            </a:r>
          </a:p>
        </p:txBody>
      </p:sp>
      <p:sp>
        <p:nvSpPr>
          <p:cNvPr id="202" name="t"/>
          <p:cNvSpPr txBox="1"/>
          <p:nvPr/>
        </p:nvSpPr>
        <p:spPr>
          <a:xfrm>
            <a:off x="502920" y="528281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Mirror the whole feed into a new rivo_events table</a:t>
            </a:r>
          </a:p>
        </p:txBody>
      </p:sp>
      <p:sp>
        <p:nvSpPr>
          <p:cNvPr id="203" name="t"/>
          <p:cNvSpPr txBox="1"/>
          <p:nvPr/>
        </p:nvSpPr>
        <p:spPr>
          <a:xfrm>
            <a:off x="502920" y="560419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cron walks it BACKWARD from the newest page , so recent activity lands first</a:t>
            </a:r>
          </a:p>
        </p:txBody>
      </p:sp>
      <p:sp>
        <p:nvSpPr>
          <p:cNvPr id="204" name="t"/>
          <p:cNvSpPr txBox="1"/>
          <p:nvPr/>
        </p:nvSpPr>
        <p:spPr>
          <a:xfrm>
            <a:off x="502920" y="59255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Deterministic ids = idempotent ; each profile is served from D1 by member id — correct, private, instant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05"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V0.99.2 · THE TURNING POINT  ·  (CONT.)</a:t>
            </a:r>
          </a:p>
        </p:txBody>
      </p:sp>
      <p:sp>
        <p:nvSpPr>
          <p:cNvPr id="206"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Your activity feed was showing strangers (cont.)</a:t>
            </a:r>
          </a:p>
        </p:txBody>
      </p:sp>
      <p:sp>
        <p:nvSpPr>
          <p:cNvPr id="207" name="t"/>
          <p:cNvSpPr txBox="1"/>
          <p:nvPr/>
        </p:nvSpPr>
        <p:spPr>
          <a:xfrm>
            <a:off x="502920" y="1191768"/>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honest empty state that shipped with it</a:t>
            </a:r>
          </a:p>
        </p:txBody>
      </p:sp>
      <p:sp>
        <p:nvSpPr>
          <p:cNvPr id="208" name="r"/>
          <p:cNvSpPr/>
          <p:nvPr/>
        </p:nvSpPr>
        <p:spPr>
          <a:xfrm>
            <a:off x="502920" y="1540764"/>
            <a:ext cx="11185855" cy="430974"/>
          </a:xfrm>
          <a:prstGeom prst="roundRect">
            <a:avLst>
              <a:gd name="adj" fmla="val 16974"/>
            </a:avLst>
          </a:prstGeom>
          <a:solidFill>
            <a:srgbClr val="20202C"/>
          </a:solidFill>
          <a:ln w="9525">
            <a:solidFill>
              <a:srgbClr val="2E2E3D"/>
            </a:solidFill>
          </a:ln>
        </p:spPr>
        <p:txBody>
          <a:bodyPr/>
          <a:lstStyle/>
          <a:p/>
        </p:txBody>
      </p:sp>
      <p:sp>
        <p:nvSpPr>
          <p:cNvPr id="209" name="t"/>
          <p:cNvSpPr txBox="1"/>
          <p:nvPr/>
        </p:nvSpPr>
        <p:spPr>
          <a:xfrm>
            <a:off x="640080" y="1641348"/>
            <a:ext cx="10911535" cy="229807"/>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Customer profile · Loyalty — Account activity Syncing loyalty history from Rivo… Until the mirror reaches a member the UI says this — rather than borrowing someone else's data.</a:t>
            </a:r>
          </a:p>
        </p:txBody>
      </p:sp>
      <p:sp>
        <p:nvSpPr>
          <p:cNvPr id="210" name="t"/>
          <p:cNvSpPr txBox="1"/>
          <p:nvPr/>
        </p:nvSpPr>
        <p:spPr>
          <a:xfrm>
            <a:off x="502920" y="2081467"/>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same vendor trap was already documented on Rivo's /customers list. Now it's documented on this endpoint too.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11"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FLAGSHIP RECREATION</a:t>
            </a:r>
          </a:p>
        </p:txBody>
      </p:sp>
      <p:sp>
        <p:nvSpPr>
          <p:cNvPr id="212"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loyalty panel</a:t>
            </a:r>
          </a:p>
        </p:txBody>
      </p:sp>
      <p:sp>
        <p:nvSpPr>
          <p:cNvPr id="213"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Balance, tier, adjustments, redemption, coupons and the full account activity — one panel on every profile view: full profile, at-risk card, and the ticket side rail.</a:t>
            </a:r>
          </a:p>
        </p:txBody>
      </p:sp>
      <p:sp>
        <p:nvSpPr>
          <p:cNvPr id="214"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What the panel promises</a:t>
            </a:r>
          </a:p>
        </p:txBody>
      </p:sp>
      <p:sp>
        <p:nvSpPr>
          <p:cNvPr id="215" name="t"/>
          <p:cNvSpPr txBox="1"/>
          <p:nvPr/>
        </p:nvSpPr>
        <p:spPr>
          <a:xfrm>
            <a:off x="502920" y="1944497"/>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It always renders</a:t>
            </a:r>
          </a:p>
        </p:txBody>
      </p:sp>
      <p:sp>
        <p:nvSpPr>
          <p:cNvPr id="216" name="t"/>
          <p:cNvSpPr txBox="1"/>
          <p:nvPr/>
        </p:nvSpPr>
        <p:spPr>
          <a:xfrm>
            <a:off x="502920" y="2293493"/>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For a loyalty member the section never hides — v1.2.1's lesson: a hidden section reads as a missing feature rather than an answer. Empty is stated out loud: “No active coupons — redeem their points above to create one.”</a:t>
            </a:r>
          </a:p>
        </p:txBody>
      </p:sp>
      <p:sp>
        <p:nvSpPr>
          <p:cNvPr id="217" name="t"/>
          <p:cNvSpPr txBox="1"/>
          <p:nvPr/>
        </p:nvSpPr>
        <p:spPr>
          <a:xfrm>
            <a:off x="502920" y="2808224"/>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ledger line — the whole system-of-record story in one row of UI</a:t>
            </a:r>
          </a:p>
        </p:txBody>
      </p:sp>
      <p:sp>
        <p:nvSpPr>
          <p:cNvPr id="218" name="t"/>
          <p:cNvSpPr txBox="1"/>
          <p:nvPr/>
        </p:nvSpPr>
        <p:spPr>
          <a:xfrm>
            <a:off x="502920" y="315722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Drift 0 → ⚖️ verified against the Hermes ledger . Drift ≠ 0 → a quiet amber chip: ⚖️ ledger reads N pts (±drift vs Rivo — still settling) . Never a silent disagreement.</a:t>
            </a:r>
          </a:p>
        </p:txBody>
      </p:sp>
      <p:sp>
        <p:nvSpPr>
          <p:cNvPr id="219" name="t"/>
          <p:cNvSpPr txBox="1"/>
          <p:nvPr/>
        </p:nvSpPr>
        <p:spPr>
          <a:xfrm>
            <a:off x="502920" y="3478594"/>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It stays current without stealing the agent's place</a:t>
            </a:r>
          </a:p>
        </p:txBody>
      </p:sp>
      <p:sp>
        <p:nvSpPr>
          <p:cNvPr id="220" name="t"/>
          <p:cNvSpPr txBox="1"/>
          <p:nvPr/>
        </p:nvSpPr>
        <p:spPr>
          <a:xfrm>
            <a:off x="502920" y="382759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Re-polls every 20s while on screen, refreshes on tab focus, pauses when hidden — and never yanks a date-filtered or paged-deeper view out from under an agent.</a:t>
            </a:r>
          </a:p>
        </p:txBody>
      </p:sp>
      <p:sp>
        <p:nvSpPr>
          <p:cNvPr id="221" name="t"/>
          <p:cNvSpPr txBox="1"/>
          <p:nvPr/>
        </p:nvSpPr>
        <p:spPr>
          <a:xfrm>
            <a:off x="502920" y="4148963"/>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real LoyaltyPanel</a:t>
            </a:r>
          </a:p>
        </p:txBody>
      </p:sp>
      <p:sp>
        <p:nvSpPr>
          <p:cNvPr id="222" name="r"/>
          <p:cNvSpPr/>
          <p:nvPr/>
        </p:nvSpPr>
        <p:spPr>
          <a:xfrm>
            <a:off x="502920" y="4497959"/>
            <a:ext cx="11185855" cy="955802"/>
          </a:xfrm>
          <a:prstGeom prst="roundRect">
            <a:avLst>
              <a:gd name="adj" fmla="val 7653"/>
            </a:avLst>
          </a:prstGeom>
          <a:solidFill>
            <a:srgbClr val="20202C"/>
          </a:solidFill>
          <a:ln w="9525">
            <a:solidFill>
              <a:srgbClr val="2E2E3D"/>
            </a:solidFill>
          </a:ln>
        </p:spPr>
        <p:txBody>
          <a:bodyPr/>
          <a:lstStyle/>
          <a:p/>
        </p:txBody>
      </p:sp>
      <p:sp>
        <p:nvSpPr>
          <p:cNvPr id="223" name="t"/>
          <p:cNvSpPr txBox="1"/>
          <p:nvPr/>
        </p:nvSpPr>
        <p:spPr>
          <a:xfrm>
            <a:off x="640080" y="4598543"/>
            <a:ext cx="10911535" cy="754634"/>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Customer profile · Kevin — 🎁 Rivo loyalty FLIP Platinum 4,999 pts · $49.99 redeemable lifetime ⚖️ verified against the Hermes ledger ＋ Grant points − Deduct 🎁 Redeem their points for a coupon Coupons 3 active ↻ Verify REW-B99D4ADDE7CF $25 off · 2500 pts ON Aug 12 ⧉ ✕ Off charge → To charge ↩ Refund REW-F6D4464B03E7 $10 off · 1000 pts · used REW-F25578D7BC04 $25 off · 2500 pts · refunded Account activity 118 total 2026-07-01 → 2026-07-24 Find ✕ Bonus points — thank you for reaching $300 in lifetime spend! #278526 Jul 24 +2,500 Shopify Flow Add Points: Lifetime spend bonus ($300 tier). Customer lifetime spend: 527.59 Points earned · Sign Up to SMS REVOKED Jul 22 +250 View more (93 older)</a:t>
            </a:r>
          </a:p>
        </p:txBody>
      </p:sp>
      <p:sp>
        <p:nvSpPr>
          <p:cNvPr id="224" name="t"/>
          <p:cNvSpPr txBox="1"/>
          <p:nvPr/>
        </p:nvSpPr>
        <p:spPr>
          <a:xfrm>
            <a:off x="502920" y="556348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single most important recreation in this deck — every chip, badge and button is the shipped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25"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V1.0.0</a:t>
            </a:r>
          </a:p>
        </p:txBody>
      </p:sp>
      <p:sp>
        <p:nvSpPr>
          <p:cNvPr id="226"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redeem button became real</a:t>
            </a:r>
          </a:p>
        </p:txBody>
      </p:sp>
      <p:sp>
        <p:nvSpPr>
          <p:cNvPr id="227"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The old “Offer $25.00 in points — zero-margin save” button redeemed nothing. It wrote a toast and a note, and the code behind it would have 405'd anyway.</a:t>
            </a:r>
          </a:p>
        </p:txBody>
      </p:sp>
      <p:sp>
        <p:nvSpPr>
          <p:cNvPr id="228"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Before → after, one button</a:t>
            </a:r>
          </a:p>
        </p:txBody>
      </p:sp>
      <p:sp>
        <p:nvSpPr>
          <p:cNvPr id="229" name="t"/>
          <p:cNvSpPr txBox="1"/>
          <p:nvPr/>
        </p:nvSpPr>
        <p:spPr>
          <a:xfrm>
            <a:off x="502920" y="1944497"/>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Before</a:t>
            </a:r>
          </a:p>
        </p:txBody>
      </p:sp>
      <p:sp>
        <p:nvSpPr>
          <p:cNvPr id="230" name="t"/>
          <p:cNvSpPr txBox="1"/>
          <p:nvPr/>
        </p:nvSpPr>
        <p:spPr>
          <a:xfrm>
            <a:off x="502920" y="229349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redeemReward() was dead code — it POSTed to a catch-all alias that allows only GET/PUT , and read a discount_code field that doesn't exist.</a:t>
            </a:r>
          </a:p>
        </p:txBody>
      </p:sp>
      <p:sp>
        <p:nvSpPr>
          <p:cNvPr id="231" name="t"/>
          <p:cNvSpPr txBox="1"/>
          <p:nvPr/>
        </p:nvSpPr>
        <p:spPr>
          <a:xfrm>
            <a:off x="502920" y="2614867"/>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After — the contract, discovered live without spending anyone's points</a:t>
            </a:r>
          </a:p>
        </p:txBody>
      </p:sp>
      <p:sp>
        <p:nvSpPr>
          <p:cNvPr id="232" name="r"/>
          <p:cNvSpPr/>
          <p:nvPr/>
        </p:nvSpPr>
        <p:spPr>
          <a:xfrm>
            <a:off x="502920" y="2963863"/>
            <a:ext cx="11185855" cy="1316736"/>
          </a:xfrm>
          <a:prstGeom prst="roundRect">
            <a:avLst>
              <a:gd name="adj" fmla="val 5556"/>
            </a:avLst>
          </a:prstGeom>
          <a:solidFill>
            <a:srgbClr val="141419"/>
          </a:solidFill>
          <a:ln w="9525">
            <a:solidFill>
              <a:srgbClr val="2E2E3D"/>
            </a:solidFill>
          </a:ln>
        </p:spPr>
        <p:txBody>
          <a:bodyPr/>
          <a:lstStyle/>
          <a:p/>
        </p:txBody>
      </p:sp>
      <p:sp>
        <p:nvSpPr>
          <p:cNvPr id="233" name="t"/>
          <p:cNvSpPr txBox="1"/>
          <p:nvPr/>
        </p:nvSpPr>
        <p:spPr>
          <a:xfrm>
            <a:off x="630936" y="3073591"/>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three probes, three honest refusals</a:t>
            </a:r>
          </a:p>
        </p:txBody>
      </p:sp>
      <p:sp>
        <p:nvSpPr>
          <p:cNvPr id="234" name="t"/>
          <p:cNvSpPr txBox="1"/>
          <p:nvPr/>
        </p:nvSpPr>
        <p:spPr>
          <a:xfrm>
            <a:off x="630936" y="3256471"/>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bogus customer → CustomerNotFound</a:t>
            </a:r>
          </a:p>
        </p:txBody>
      </p:sp>
      <p:sp>
        <p:nvSpPr>
          <p:cNvPr id="235" name="t"/>
          <p:cNvSpPr txBox="1"/>
          <p:nvPr/>
        </p:nvSpPr>
        <p:spPr>
          <a:xfrm>
            <a:off x="630936" y="3439351"/>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real customer + impossible reward → CannotSpendPoints</a:t>
            </a:r>
          </a:p>
        </p:txBody>
      </p:sp>
      <p:sp>
        <p:nvSpPr>
          <p:cNvPr id="236" name="t"/>
          <p:cNvSpPr txBox="1"/>
          <p:nvPr/>
        </p:nvSpPr>
        <p:spPr>
          <a:xfrm>
            <a:off x="630936" y="3622231"/>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wrong param → reward_id is missing</a:t>
            </a:r>
          </a:p>
        </p:txBody>
      </p:sp>
      <p:sp>
        <p:nvSpPr>
          <p:cNvPr id="237" name="t"/>
          <p:cNvSpPr txBox="1"/>
          <p:nvPr/>
        </p:nvSpPr>
        <p:spPr>
          <a:xfrm>
            <a:off x="630936" y="3805111"/>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POST /points_redemptions {customer_identifier, reward_id}</a:t>
            </a:r>
          </a:p>
        </p:txBody>
      </p:sp>
      <p:sp>
        <p:nvSpPr>
          <p:cNvPr id="238" name="t"/>
          <p:cNvSpPr txBox="1"/>
          <p:nvPr/>
        </p:nvSpPr>
        <p:spPr>
          <a:xfrm>
            <a:off x="630936" y="3987991"/>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coupon returned as `code`</a:t>
            </a:r>
          </a:p>
        </p:txBody>
      </p:sp>
      <p:sp>
        <p:nvSpPr>
          <p:cNvPr id="239" name="t"/>
          <p:cNvSpPr txBox="1"/>
          <p:nvPr/>
        </p:nvSpPr>
        <p:spPr>
          <a:xfrm>
            <a:off x="502920" y="4390327"/>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redeem drawer</a:t>
            </a:r>
          </a:p>
        </p:txBody>
      </p:sp>
      <p:sp>
        <p:nvSpPr>
          <p:cNvPr id="240" name="r"/>
          <p:cNvSpPr/>
          <p:nvPr/>
        </p:nvSpPr>
        <p:spPr>
          <a:xfrm>
            <a:off x="502920" y="4739323"/>
            <a:ext cx="11185855" cy="780860"/>
          </a:xfrm>
          <a:prstGeom prst="roundRect">
            <a:avLst>
              <a:gd name="adj" fmla="val 9368"/>
            </a:avLst>
          </a:prstGeom>
          <a:solidFill>
            <a:srgbClr val="20202C"/>
          </a:solidFill>
          <a:ln w="9525">
            <a:solidFill>
              <a:srgbClr val="2E2E3D"/>
            </a:solidFill>
          </a:ln>
        </p:spPr>
        <p:txBody>
          <a:bodyPr/>
          <a:lstStyle/>
          <a:p/>
        </p:txBody>
      </p:sp>
      <p:sp>
        <p:nvSpPr>
          <p:cNvPr id="241" name="t"/>
          <p:cNvSpPr txBox="1"/>
          <p:nvPr/>
        </p:nvSpPr>
        <p:spPr>
          <a:xfrm>
            <a:off x="640080" y="4839907"/>
            <a:ext cx="10911535" cy="579692"/>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Loyalty · Redeem — Redeem points → coupon $5 — 500 pts $10 — 1000 pts $15 — 1500 pts $20 — 2000 pts $25 — 2500 pts — most they can get Spends their points in Rivo and mints a real coupon in their account. You can copy it for them or put it on a subscription charge. ✓ $25 reward redeemed REW-B99D4ADDE7CF ⧉ Copy Or put it on a charge Aug 12 · FLIP 8 $89.00 → Apply Sep 09 · FLIP 8 $89.00 already has one Flat rate: 100 pts = $1 · Recharge allows one discount per charge.</a:t>
            </a:r>
          </a:p>
        </p:txBody>
      </p:sp>
      <p:sp>
        <p:nvSpPr>
          <p:cNvPr id="242" name="t"/>
          <p:cNvSpPr txBox="1"/>
          <p:nvPr/>
        </p:nvSpPr>
        <p:spPr>
          <a:xfrm>
            <a:off x="502920" y="5629910"/>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Recreated as it shipped in v1.0.0. What changed since: the code is no longer Rivo's. Since v2.29.0 the reward discount is minted by Hermes in Shopify, and since v2.39.0 each one is its own discount, locked to the customer who paid for it and usable exactly once. Only the points deduction still goes through the vendor.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43"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V1.2.0 → V2.41.0</a:t>
            </a:r>
          </a:p>
        </p:txBody>
      </p:sp>
      <p:sp>
        <p:nvSpPr>
          <p:cNvPr id="244"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Shopify is the truth on a spent coupon</a:t>
            </a:r>
          </a:p>
        </p:txBody>
      </p:sp>
      <p:sp>
        <p:nvSpPr>
          <p:cNvPr id="245"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Rivo reports used_at: null even for codes that were spent, so the store has to be asked. It took two goes to ask the right question — the usage counter answers only half of them.</a:t>
            </a:r>
          </a:p>
        </p:txBody>
      </p:sp>
      <p:sp>
        <p:nvSpPr>
          <p:cNvPr id="246"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shopifyDiscountStatus(code) — the ladder, as it stands today</a:t>
            </a:r>
          </a:p>
        </p:txBody>
      </p:sp>
      <p:sp>
        <p:nvSpPr>
          <p:cNvPr id="247" name="t"/>
          <p:cNvSpPr txBox="1"/>
          <p:nvPr/>
        </p:nvSpPr>
        <p:spPr>
          <a:xfrm>
            <a:off x="502920" y="19444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usage&gt;0 the store already counted a use SPENT</a:t>
            </a:r>
          </a:p>
        </p:txBody>
      </p:sp>
      <p:sp>
        <p:nvSpPr>
          <p:cNvPr id="248" name="t"/>
          <p:cNvSpPr txBox="1"/>
          <p:nvPr/>
        </p:nvSpPr>
        <p:spPr>
          <a:xfrm>
            <a:off x="502920" y="22658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usage 0 → ask for the order an order carrying the code proves the spend, web checkout or subscription alike SPENT, DATED</a:t>
            </a:r>
          </a:p>
        </p:txBody>
      </p:sp>
      <p:sp>
        <p:nvSpPr>
          <p:cNvPr id="249" name="t"/>
          <p:cNvSpPr txBox="1"/>
          <p:nvPr/>
        </p:nvSpPr>
        <p:spPr>
          <a:xfrm>
            <a:off x="502920" y="258724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usage 0 + no order safe to offer, safe to apply STILL GOOD</a:t>
            </a:r>
          </a:p>
        </p:txBody>
      </p:sp>
      <p:sp>
        <p:nvSpPr>
          <p:cNvPr id="250" name="t"/>
          <p:cNvSpPr txBox="1"/>
          <p:nvPr/>
        </p:nvSpPr>
        <p:spPr>
          <a:xfrm>
            <a:off x="502920" y="290861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404 deleted or voided — still asks for the order, because a spent-then-deleted code must still refuse a refund GONE</a:t>
            </a:r>
          </a:p>
        </p:txBody>
      </p:sp>
      <p:sp>
        <p:nvSpPr>
          <p:cNvPr id="251" name="t"/>
          <p:cNvSpPr txBox="1"/>
          <p:nvPr/>
        </p:nvSpPr>
        <p:spPr>
          <a:xfrm>
            <a:off x="502920" y="322999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unresolvable left honest rather than guessed — a network wobble is never read as evidence of a spend UNKNOWN</a:t>
            </a:r>
          </a:p>
        </p:txBody>
      </p:sp>
      <p:sp>
        <p:nvSpPr>
          <p:cNvPr id="252" name="t"/>
          <p:cNvSpPr txBox="1"/>
          <p:nvPr/>
        </p:nvSpPr>
        <p:spPr>
          <a:xfrm>
            <a:off x="502920" y="3551365"/>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v2.41.0 — the counter was blind to every subscription order</a:t>
            </a:r>
          </a:p>
        </p:txBody>
      </p:sp>
      <p:sp>
        <p:nvSpPr>
          <p:cNvPr id="253" name="t"/>
          <p:cNvSpPr txBox="1"/>
          <p:nvPr/>
        </p:nvSpPr>
        <p:spPr>
          <a:xfrm>
            <a:off x="502920" y="3900361"/>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daily check reported 50 reward codes minted, 0 ever used , which read as “nobody can use their codes”. It was the opposite. Shopify's usage count only moves for a normal web checkout — when Recharge bills a subscription the discount comes off the order and the counter stays at zero. Proven on four live paid orders with the money visibly taken off, all four still reading 0 .</a:t>
            </a:r>
          </a:p>
        </p:txBody>
      </p:sp>
      <p:sp>
        <p:nvSpPr>
          <p:cNvPr id="254" name="t"/>
          <p:cNvSpPr txBox="1"/>
          <p:nvPr/>
        </p:nvSpPr>
        <p:spPr>
          <a:xfrm>
            <a:off x="502920" y="4415092"/>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Why that was a money bug, not a dashboard bug</a:t>
            </a:r>
          </a:p>
        </p:txBody>
      </p:sp>
      <p:sp>
        <p:nvSpPr>
          <p:cNvPr id="255" name="t"/>
          <p:cNvSpPr txBox="1"/>
          <p:nvPr/>
        </p:nvSpPr>
        <p:spPr>
          <a:xfrm>
            <a:off x="502920" y="4764088"/>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Four guards read that counter. The storefront return, the agent refund guard, the abandoned-checkout sweep — which actively credits points back — and the nightly walk. Each one would have handed the customer the discount and their points. Fixing the single liveness test fixed all four at once, and the spend is now stamped with the order's own date , so the registry can say “spent on order #292217”.</a:t>
            </a:r>
          </a:p>
        </p:txBody>
      </p:sp>
      <p:sp>
        <p:nvSpPr>
          <p:cNvPr id="256" name="t"/>
          <p:cNvSpPr txBox="1"/>
          <p:nvPr/>
        </p:nvSpPr>
        <p:spPr>
          <a:xfrm>
            <a:off x="502920" y="527881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Wired in three places</a:t>
            </a:r>
          </a:p>
        </p:txBody>
      </p:sp>
      <p:sp>
        <p:nvSpPr>
          <p:cNvPr id="257" name="t"/>
          <p:cNvSpPr txBox="1"/>
          <p:nvPr/>
        </p:nvSpPr>
        <p:spPr>
          <a:xfrm>
            <a:off x="502920" y="5627815"/>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coupon sync verifies 40 per pass (daily re-check, oldest first) · the coupons list drops codes the store no longer has and greys out spent ones · the refund route asks Shopify live before crediting a single point — that one call is the difference between a correct refund and paying twice.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0"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SHIFT</a:t>
            </a:r>
          </a:p>
        </p:txBody>
      </p:sp>
      <p:sp>
        <p:nvSpPr>
          <p:cNvPr id="21"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Every channel. One person.</a:t>
            </a:r>
          </a:p>
        </p:txBody>
      </p:sp>
      <p:sp>
        <p:nvSpPr>
          <p:cNvPr id="22"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The old workflow scattered every customer across five logins. HERMES made them one person again — and put the whole company's surface behind one signed-in door. The app's own line for it, set in v2.34.1: “Every Channel. One Brain.”</a:t>
            </a:r>
          </a:p>
        </p:txBody>
      </p:sp>
      <p:sp>
        <p:nvSpPr>
          <p:cNvPr id="23"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24" name="t"/>
          <p:cNvSpPr txBox="1"/>
          <p:nvPr/>
        </p:nvSpPr>
        <p:spPr>
          <a:xfrm>
            <a:off x="502920" y="211944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Before</a:t>
            </a:r>
          </a:p>
        </p:txBody>
      </p:sp>
      <p:sp>
        <p:nvSpPr>
          <p:cNvPr id="25" name="t"/>
          <p:cNvSpPr txBox="1"/>
          <p:nvPr/>
        </p:nvSpPr>
        <p:spPr>
          <a:xfrm>
            <a:off x="502920" y="2440813"/>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Bounce Gorgias → Shopify → Recharge → Flexport → Rivo</a:t>
            </a:r>
          </a:p>
        </p:txBody>
      </p:sp>
      <p:sp>
        <p:nvSpPr>
          <p:cNvPr id="26" name="t"/>
          <p:cNvSpPr txBox="1"/>
          <p:nvPr/>
        </p:nvSpPr>
        <p:spPr>
          <a:xfrm>
            <a:off x="502920" y="2725611"/>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Churn invisible until the cancel email lands</a:t>
            </a:r>
          </a:p>
        </p:txBody>
      </p:sp>
      <p:sp>
        <p:nvSpPr>
          <p:cNvPr id="27" name="t"/>
          <p:cNvSpPr txBox="1"/>
          <p:nvPr/>
        </p:nvSpPr>
        <p:spPr>
          <a:xfrm>
            <a:off x="502920" y="3010408"/>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Refunds sent on the customer's word</a:t>
            </a:r>
          </a:p>
        </p:txBody>
      </p:sp>
      <p:sp>
        <p:nvSpPr>
          <p:cNvPr id="28" name="t"/>
          <p:cNvSpPr txBox="1"/>
          <p:nvPr/>
        </p:nvSpPr>
        <p:spPr>
          <a:xfrm>
            <a:off x="502920" y="3295206"/>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No record of who saved whom</a:t>
            </a:r>
          </a:p>
        </p:txBody>
      </p:sp>
      <p:sp>
        <p:nvSpPr>
          <p:cNvPr id="29" name="t"/>
          <p:cNvSpPr txBox="1"/>
          <p:nvPr/>
        </p:nvSpPr>
        <p:spPr>
          <a:xfrm>
            <a:off x="502920" y="358000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VS</a:t>
            </a:r>
          </a:p>
        </p:txBody>
      </p:sp>
      <p:sp>
        <p:nvSpPr>
          <p:cNvPr id="30" name="t"/>
          <p:cNvSpPr txBox="1"/>
          <p:nvPr/>
        </p:nvSpPr>
        <p:spPr>
          <a:xfrm>
            <a:off x="502920" y="390137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31" name="t"/>
          <p:cNvSpPr txBox="1"/>
          <p:nvPr/>
        </p:nvSpPr>
        <p:spPr>
          <a:xfrm>
            <a:off x="502920" y="422275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With HERMES</a:t>
            </a:r>
          </a:p>
        </p:txBody>
      </p:sp>
      <p:sp>
        <p:nvSpPr>
          <p:cNvPr id="32" name="t"/>
          <p:cNvSpPr txBox="1"/>
          <p:nvPr/>
        </p:nvSpPr>
        <p:spPr>
          <a:xfrm>
            <a:off x="502920" y="4544124"/>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157,536 customer rows unified into one profile</a:t>
            </a:r>
          </a:p>
        </p:txBody>
      </p:sp>
      <p:sp>
        <p:nvSpPr>
          <p:cNvPr id="33" name="t"/>
          <p:cNvSpPr txBox="1"/>
          <p:nvPr/>
        </p:nvSpPr>
        <p:spPr>
          <a:xfrm>
            <a:off x="502920" y="4828921"/>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Queue + VIPs served from queue_cache in ~200ms</a:t>
            </a:r>
          </a:p>
        </p:txBody>
      </p:sp>
      <p:sp>
        <p:nvSpPr>
          <p:cNvPr id="34" name="t"/>
          <p:cNvSpPr txBox="1"/>
          <p:nvPr/>
        </p:nvSpPr>
        <p:spPr>
          <a:xfrm>
            <a:off x="502920" y="5113719"/>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The rebuild belongs to the cron — since v2.54.0 a request never recomputes it</a:t>
            </a:r>
          </a:p>
        </p:txBody>
      </p:sp>
      <p:sp>
        <p:nvSpPr>
          <p:cNvPr id="35" name="t"/>
          <p:cNvSpPr txBox="1"/>
          <p:nvPr/>
        </p:nvSpPr>
        <p:spPr>
          <a:xfrm>
            <a:off x="502920" y="5398516"/>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At-risk flagged from their own words, before they leave</a:t>
            </a:r>
          </a:p>
        </p:txBody>
      </p:sp>
      <p:sp>
        <p:nvSpPr>
          <p:cNvPr id="36" name="t"/>
          <p:cNvSpPr txBox="1"/>
          <p:nvPr/>
        </p:nvSpPr>
        <p:spPr>
          <a:xfrm>
            <a:off x="502920" y="5683314"/>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real tab strip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58"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V1.2.0 → V2.41.0  ·  (CONT.)</a:t>
            </a:r>
          </a:p>
        </p:txBody>
      </p:sp>
      <p:sp>
        <p:nvSpPr>
          <p:cNvPr id="259"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Shopify is the truth on a spent coupon (cont.)</a:t>
            </a:r>
          </a:p>
        </p:txBody>
      </p:sp>
      <p:sp>
        <p:nvSpPr>
          <p:cNvPr id="260" name="t"/>
          <p:cNvSpPr txBox="1"/>
          <p:nvPr/>
        </p:nvSpPr>
        <p:spPr>
          <a:xfrm>
            <a:off x="502920" y="1191768"/>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whole-book pass at v1.2.1 read 585 active · 200 already used · 86 gone · 0 unknown , up from only 55 of 871 ever checked. Two forensic footnotes from that day: all 55 of Tyler's own coupons were gone from Shopify — exactly the “showing up in Hermes but not on the actual site” he reported; and a sweep of all 788 REW- price rules found 0 other orphans , so the single orphan was created by the very bug that release fixed.</a:t>
            </a:r>
          </a:p>
        </p:txBody>
      </p:sp>
      <p:sp>
        <p:nvSpPr>
          <p:cNvPr id="261" name="t"/>
          <p:cNvSpPr txBox="1"/>
          <p:nvPr/>
        </p:nvSpPr>
        <p:spPr>
          <a:xfrm>
            <a:off x="502920" y="166966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list, in three states · and the refusal rewrite</a:t>
            </a:r>
          </a:p>
        </p:txBody>
      </p:sp>
      <p:sp>
        <p:nvSpPr>
          <p:cNvPr id="262" name="r"/>
          <p:cNvSpPr/>
          <p:nvPr/>
        </p:nvSpPr>
        <p:spPr>
          <a:xfrm>
            <a:off x="502920" y="2018665"/>
            <a:ext cx="11185855" cy="780860"/>
          </a:xfrm>
          <a:prstGeom prst="roundRect">
            <a:avLst>
              <a:gd name="adj" fmla="val 9368"/>
            </a:avLst>
          </a:prstGeom>
          <a:solidFill>
            <a:srgbClr val="20202C"/>
          </a:solidFill>
          <a:ln w="9525">
            <a:solidFill>
              <a:srgbClr val="2E2E3D"/>
            </a:solidFill>
          </a:ln>
        </p:spPr>
        <p:txBody>
          <a:bodyPr/>
          <a:lstStyle/>
          <a:p/>
        </p:txBody>
      </p:sp>
      <p:sp>
        <p:nvSpPr>
          <p:cNvPr id="263" name="t"/>
          <p:cNvSpPr txBox="1"/>
          <p:nvPr/>
        </p:nvSpPr>
        <p:spPr>
          <a:xfrm>
            <a:off x="640080" y="2119249"/>
            <a:ext cx="10911535" cy="579692"/>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Loyalty · Coupons — REW-B99D4ADDE7CF $25 · 2500 pts ⧉ ✕ Off charge → To charge ↩ Refund REW-A31F0C8821B7 $10 · 1000 pts · used REW-F25578D7BC04 $25 · 2500 pts · refunded Before — a guess an agent can't act on “Refund failed: REW-B99D4ADDE7CF no longer exists in Shopify… likely already used or deleted” After — read out of our own ledger “already returned for points on Jul 24, 6:20 PM — 1000 pts are back on their balance” The proof was already in our mirrored rivo_events : “rivo-sub-apply return of REW-F25578D7BC04”, 2500 pts, 22:20:20.</a:t>
            </a:r>
          </a:p>
        </p:txBody>
      </p:sp>
      <p:sp>
        <p:nvSpPr>
          <p:cNvPr id="264" name="t"/>
          <p:cNvSpPr txBox="1"/>
          <p:nvPr/>
        </p:nvSpPr>
        <p:spPr>
          <a:xfrm>
            <a:off x="502920" y="2909253"/>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Deliberately keyed on the LEDGER , not a vendor call — any loyalty system we swap Rivo for has an events feed, so this survives the swap.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65"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V1.2.2 · WHY THE TESTS DIDN'T CATCH IT</a:t>
            </a:r>
          </a:p>
        </p:txBody>
      </p:sp>
      <p:sp>
        <p:nvSpPr>
          <p:cNvPr id="266"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silent failure</a:t>
            </a:r>
          </a:p>
        </p:txBody>
      </p:sp>
      <p:sp>
        <p:nvSpPr>
          <p:cNvPr id="267"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Both loyalty mirrors had stopped storing entirely — without a single visible error — for two independent reasons.</a:t>
            </a:r>
          </a:p>
        </p:txBody>
      </p:sp>
      <p:sp>
        <p:nvSpPr>
          <p:cNvPr id="268"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local test suite</a:t>
            </a:r>
          </a:p>
        </p:txBody>
      </p:sp>
      <p:sp>
        <p:nvSpPr>
          <p:cNvPr id="269" name="t"/>
          <p:cNvSpPr txBox="1"/>
          <p:nvPr/>
        </p:nvSpPr>
        <p:spPr>
          <a:xfrm>
            <a:off x="502920" y="1944497"/>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all green</a:t>
            </a:r>
          </a:p>
        </p:txBody>
      </p:sp>
      <p:sp>
        <p:nvSpPr>
          <p:cNvPr id="270" name="t"/>
          <p:cNvSpPr txBox="1"/>
          <p:nvPr/>
        </p:nvSpPr>
        <p:spPr>
          <a:xfrm>
            <a:off x="502920" y="251142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node:sqlite has no bound-parameter cap. Every test passed, every time.</a:t>
            </a:r>
          </a:p>
        </p:txBody>
      </p:sp>
      <p:sp>
        <p:nvSpPr>
          <p:cNvPr id="271" name="t"/>
          <p:cNvSpPr txBox="1"/>
          <p:nvPr/>
        </p:nvSpPr>
        <p:spPr>
          <a:xfrm>
            <a:off x="502920" y="283279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production mirror</a:t>
            </a:r>
          </a:p>
        </p:txBody>
      </p:sp>
      <p:sp>
        <p:nvSpPr>
          <p:cNvPr id="272" name="t"/>
          <p:cNvSpPr txBox="1"/>
          <p:nvPr/>
        </p:nvSpPr>
        <p:spPr>
          <a:xfrm>
            <a:off x="502920" y="3181795"/>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storing nothing</a:t>
            </a:r>
          </a:p>
        </p:txBody>
      </p:sp>
      <p:sp>
        <p:nvSpPr>
          <p:cNvPr id="273" name="t"/>
          <p:cNvSpPr txBox="1"/>
          <p:nvPr/>
        </p:nvSpPr>
        <p:spPr>
          <a:xfrm>
            <a:off x="502920" y="374872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statement threw on D1, the caller's .catch() swallowed it, and the sync quietly stored nothing.</a:t>
            </a:r>
          </a:p>
        </p:txBody>
      </p:sp>
      <p:graphicFrame>
        <p:nvGraphicFramePr>
          <p:cNvPr id="274" name="tbl"/>
          <p:cNvGraphicFramePr>
            <a:graphicFrameLocks noGrp="1"/>
          </p:cNvGraphicFramePr>
          <p:nvPr/>
        </p:nvGraphicFramePr>
        <p:xfrm>
          <a:off x="502920" y="4070096"/>
          <a:ext cx="11185855" cy="1097280"/>
        </p:xfrm>
        <a:graphic>
          <a:graphicData uri="http://schemas.openxmlformats.org/drawingml/2006/table">
            <a:tbl>
              <a:tblPr firstRow="1" bandRow="0"/>
              <a:tblGrid>
                <a:gridCol w="2011680"/>
                <a:gridCol w="4587088"/>
                <a:gridCol w="4587088"/>
              </a:tblGrid>
              <a:tr h="274320">
                <a:tc>
                  <a:txBody>
                    <a:bodyPr/>
                    <a:lstStyle/>
                    <a:p>
                      <a:pPr algn="l"/>
                      <a:r>
                        <a:rPr lang="en-US" sz="850" b="1" dirty="0">
                          <a:solidFill>
                            <a:srgbClr val="A9AEC2"/>
                          </a:solidFill>
                          <a:latin typeface="Segoe UI"/>
                        </a:rPr>
                        <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Before</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After</a:t>
                      </a:r>
                    </a:p>
                  </a:txBody>
                  <a:tcPr marL="45720" marR="45720" marT="18288" marB="18288">
                    <a:lnB w="6350">
                      <a:solidFill>
                        <a:srgbClr val="2E2E3D"/>
                      </a:solidFill>
                    </a:lnB>
                    <a:solidFill>
                      <a:srgbClr val="141419"/>
                    </a:solidFill>
                  </a:tcPr>
                </a:tc>
              </a:tr>
              <a:tr h="274320">
                <a:tc>
                  <a:txBody>
                    <a:bodyPr/>
                    <a:lstStyle/>
                    <a:p>
                      <a:pPr algn="l"/>
                      <a:r>
                        <a:rPr lang="en-US" sz="900" b="1" dirty="0">
                          <a:solidFill>
                            <a:srgbClr val="A9AEC2"/>
                          </a:solidFill>
                          <a:latin typeface="Segoe UI"/>
                        </a:rPr>
                        <a:t>① The param cap</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D1 caps bound parameters at ~100 per statement . The batched inserts were 30 rows × 12–14 columns = 360–420 parameters .</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Batch size is now derived from the column count (6–7 rows), never a flat number.</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② Cron starvation</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The Rivo syncs sat at the END of the 30-minute run — the exact starvation the report-warm comment at the top of scheduled() had documented since 2026-07-11.</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Their own cron trigger (10,40) , their own budget, each sync in its own try , and background refresh failures logged instead of swallowed .</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Proof</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The events cursor had not moved since it stalled.</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The :40 run stored all 875 coupons and 3,580 events , and the cursor moved for the first time.</a:t>
                      </a:r>
                    </a:p>
                  </a:txBody>
                  <a:tcPr marL="45720" marR="45720" marT="18288" marB="18288">
                    <a:lnB w="6350">
                      <a:solidFill>
                        <a:srgbClr val="2E2E3D"/>
                      </a:solidFill>
                    </a:lnB>
                    <a:solidFill>
                      <a:srgbClr val="17171C"/>
                    </a:solidFill>
                  </a:tcPr>
                </a:tc>
              </a:tr>
            </a:tbl>
          </a:graphicData>
        </a:graphic>
      </p:graphicFrame>
      <p:sp>
        <p:nvSpPr>
          <p:cNvPr id="275" name="t"/>
          <p:cNvSpPr txBox="1"/>
          <p:nvPr/>
        </p:nvSpPr>
        <p:spPr>
          <a:xfrm>
            <a:off x="502920" y="5350256"/>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A test suite that passes on a different database engine than production is a test suite that can pass while the product is dead. This is the slide that earns the rest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76"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V1.3.0 → V2.39.2</a:t>
            </a:r>
          </a:p>
        </p:txBody>
      </p:sp>
      <p:sp>
        <p:nvSpPr>
          <p:cNvPr id="277"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Six phases to owning the ledger</a:t>
            </a:r>
          </a:p>
        </p:txBody>
      </p:sp>
      <p:sp>
        <p:nvSpPr>
          <p:cNvPr id="278"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Each phase shipped with its own tests, its own live reading, and its own way of being wrong out loud. Twice the reading itself turned out to be the thing that was wrong, and that got shipped too.</a:t>
            </a:r>
          </a:p>
        </p:txBody>
      </p:sp>
      <p:sp>
        <p:nvSpPr>
          <p:cNvPr id="279"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Phase 1 · v1.3.0</a:t>
            </a:r>
          </a:p>
        </p:txBody>
      </p:sp>
      <p:sp>
        <p:nvSpPr>
          <p:cNvPr id="280" name="t"/>
          <p:cNvSpPr txBox="1"/>
          <p:nvPr/>
        </p:nvSpPr>
        <p:spPr>
          <a:xfrm>
            <a:off x="502920" y="211944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seam + the ledger</a:t>
            </a:r>
          </a:p>
        </p:txBody>
      </p:sp>
      <p:sp>
        <p:nvSpPr>
          <p:cNvPr id="281" name="t"/>
          <p:cNvSpPr txBox="1"/>
          <p:nvPr/>
        </p:nvSpPr>
        <p:spPr>
          <a:xfrm>
            <a:off x="502920" y="2440813"/>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server/loyalty.js — a provider interface ( summary/award/redeem/rewards/earningRules ). ledgerBalance() recomputes the balance from mirrored events instead of trusting a column. Continuous reconcile into an IT tile. 7,243 linked members · 98.47% exact.</a:t>
            </a:r>
          </a:p>
        </p:txBody>
      </p:sp>
      <p:sp>
        <p:nvSpPr>
          <p:cNvPr id="282" name="t"/>
          <p:cNvSpPr txBox="1"/>
          <p:nvPr/>
        </p:nvSpPr>
        <p:spPr>
          <a:xfrm>
            <a:off x="502920" y="295554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+4 tests → 152 green</a:t>
            </a:r>
          </a:p>
        </p:txBody>
      </p:sp>
      <p:sp>
        <p:nvSpPr>
          <p:cNvPr id="283" name="t"/>
          <p:cNvSpPr txBox="1"/>
          <p:nvPr/>
        </p:nvSpPr>
        <p:spPr>
          <a:xfrm>
            <a:off x="502920" y="327691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Phase 2 · v1.3.1</a:t>
            </a:r>
          </a:p>
        </p:txBody>
      </p:sp>
      <p:sp>
        <p:nvSpPr>
          <p:cNvPr id="284" name="t"/>
          <p:cNvSpPr txBox="1"/>
          <p:nvPr/>
        </p:nvSpPr>
        <p:spPr>
          <a:xfrm>
            <a:off x="502920" y="359829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seconds, not the next cron</a:t>
            </a:r>
          </a:p>
        </p:txBody>
      </p:sp>
      <p:sp>
        <p:nvSpPr>
          <p:cNvPr id="285" name="t"/>
          <p:cNvSpPr txBox="1"/>
          <p:nvPr/>
        </p:nvSpPr>
        <p:spPr>
          <a:xfrm>
            <a:off x="502920" y="391966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Push ping ( /internal/loyalty-touched , 1.2s leash) → on-view tail pull → a */5 * * * * heartbeat lane → a 20s live panel.</a:t>
            </a:r>
          </a:p>
        </p:txBody>
      </p:sp>
      <p:sp>
        <p:nvSpPr>
          <p:cNvPr id="286" name="t"/>
          <p:cNvSpPr txBox="1"/>
          <p:nvPr/>
        </p:nvSpPr>
        <p:spPr>
          <a:xfrm>
            <a:off x="502920" y="424103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 tests → 154 green</a:t>
            </a:r>
          </a:p>
        </p:txBody>
      </p:sp>
      <p:sp>
        <p:nvSpPr>
          <p:cNvPr id="287" name="t"/>
          <p:cNvSpPr txBox="1"/>
          <p:nvPr/>
        </p:nvSpPr>
        <p:spPr>
          <a:xfrm>
            <a:off x="502920" y="456241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Phase 3 · v1.4.0 → v1.4.3</a:t>
            </a:r>
          </a:p>
        </p:txBody>
      </p:sp>
      <p:sp>
        <p:nvSpPr>
          <p:cNvPr id="288" name="t"/>
          <p:cNvSpPr txBox="1"/>
          <p:nvPr/>
        </p:nvSpPr>
        <p:spPr>
          <a:xfrm>
            <a:off x="502920" y="488378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our catalog — and the formula was wrong</a:t>
            </a:r>
          </a:p>
        </p:txBody>
      </p:sp>
      <p:sp>
        <p:nvSpPr>
          <p:cNvPr id="289" name="t"/>
          <p:cNvSpPr txBox="1"/>
          <p:nvPr/>
        </p:nvSpPr>
        <p:spPr>
          <a:xfrm>
            <a:off x="502920" y="5205159"/>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Hermes mints and owns its own Shopify coupons, and gains the un-redeem Rivo never had . Then 25,000 real balances were pulled from the vendor to certify the arithmetic, and it failed: a plain SUM of every event matched 1,045 of 1,076 members and beat the shipped formula. Rivo writes a clawback as its own offsetting row, so excluding revoked events had been double-counting every one .</a:t>
            </a:r>
          </a:p>
        </p:txBody>
      </p:sp>
      <p:sp>
        <p:nvSpPr>
          <p:cNvPr id="290" name="t"/>
          <p:cNvSpPr txBox="1"/>
          <p:nvPr/>
        </p:nvSpPr>
        <p:spPr>
          <a:xfrm>
            <a:off x="502920" y="571989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161 green</a:t>
            </a:r>
          </a:p>
        </p:txBody>
      </p:sp>
      <p:sp>
        <p:nvSpPr>
          <p:cNvPr id="291" name="t"/>
          <p:cNvSpPr txBox="1"/>
          <p:nvPr/>
        </p:nvSpPr>
        <p:spPr>
          <a:xfrm>
            <a:off x="502920" y="604126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Phase 4 · v1.5.0 → v1.8.0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292"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V1.3.0 → V2.39.2  ·  (CONT.)</a:t>
            </a:r>
          </a:p>
        </p:txBody>
      </p:sp>
      <p:sp>
        <p:nvSpPr>
          <p:cNvPr id="293"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Six phases to owning the ledger (cont.)</a:t>
            </a:r>
          </a:p>
        </p:txBody>
      </p:sp>
      <p:sp>
        <p:nvSpPr>
          <p:cNvPr id="294" name="t"/>
          <p:cNvSpPr txBox="1"/>
          <p:nvPr/>
        </p:nvSpPr>
        <p:spPr>
          <a:xfrm>
            <a:off x="502920" y="119176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earning engine, certified</a:t>
            </a:r>
          </a:p>
        </p:txBody>
      </p:sp>
      <p:sp>
        <p:nvSpPr>
          <p:cNvPr id="295" name="t"/>
          <p:cNvSpPr txBox="1"/>
          <p:nvPr/>
        </p:nvSpPr>
        <p:spPr>
          <a:xfrm>
            <a:off x="502920" y="1513142"/>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program written down as code: tier rate × discounted subtotal. Tested against 23,076 real awards — 99.07% land exactly on a published rate . Knowing who was which tier when was the hard half; capturing the subscription timeline moved the replay 85.30% → 90.82% . Nothing writes points until a forward shadow score clears 99% over 200+ live orders .</a:t>
            </a:r>
          </a:p>
        </p:txBody>
      </p:sp>
      <p:sp>
        <p:nvSpPr>
          <p:cNvPr id="296" name="t"/>
          <p:cNvSpPr txBox="1"/>
          <p:nvPr/>
        </p:nvSpPr>
        <p:spPr>
          <a:xfrm>
            <a:off x="502920" y="202787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165 green</a:t>
            </a:r>
          </a:p>
        </p:txBody>
      </p:sp>
      <p:sp>
        <p:nvSpPr>
          <p:cNvPr id="297" name="t"/>
          <p:cNvSpPr txBox="1"/>
          <p:nvPr/>
        </p:nvSpPr>
        <p:spPr>
          <a:xfrm>
            <a:off x="502920" y="234924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Phase 5 · v2.0.0 → v2.2.0</a:t>
            </a:r>
          </a:p>
        </p:txBody>
      </p:sp>
      <p:sp>
        <p:nvSpPr>
          <p:cNvPr id="298" name="t"/>
          <p:cNvSpPr txBox="1"/>
          <p:nvPr/>
        </p:nvSpPr>
        <p:spPr>
          <a:xfrm>
            <a:off x="502920" y="267062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switch, and the gate goes green</a:t>
            </a:r>
          </a:p>
        </p:txBody>
      </p:sp>
      <p:sp>
        <p:nvSpPr>
          <p:cNvPr id="299" name="t"/>
          <p:cNvSpPr txBox="1"/>
          <p:nvPr/>
        </p:nvSpPr>
        <p:spPr>
          <a:xfrm>
            <a:off x="502920" y="2991993"/>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flip becomes a real switch: admin, typed confirm, refused while the gate is red. Behind it, a native earn writer that refuses to exist before the flip and a make-good ledger for what the vendor under-paid. On 2026-07-31 the gate returned ready: true , zero blockers — shadow agreement 99.62% over 2,644 orders.</a:t>
            </a:r>
          </a:p>
        </p:txBody>
      </p:sp>
      <p:sp>
        <p:nvSpPr>
          <p:cNvPr id="300" name="t"/>
          <p:cNvSpPr txBox="1"/>
          <p:nvPr/>
        </p:nvSpPr>
        <p:spPr>
          <a:xfrm>
            <a:off x="502920" y="350672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176 green</a:t>
            </a:r>
          </a:p>
        </p:txBody>
      </p:sp>
      <p:sp>
        <p:nvSpPr>
          <p:cNvPr id="301" name="t"/>
          <p:cNvSpPr txBox="1"/>
          <p:nvPr/>
        </p:nvSpPr>
        <p:spPr>
          <a:xfrm>
            <a:off x="502920" y="382809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Phase 6 · v2.29.0 → v2.39.2</a:t>
            </a:r>
          </a:p>
        </p:txBody>
      </p:sp>
      <p:sp>
        <p:nvSpPr>
          <p:cNvPr id="302" name="t"/>
          <p:cNvSpPr txBox="1"/>
          <p:nvPr/>
        </p:nvSpPr>
        <p:spPr>
          <a:xfrm>
            <a:off x="502920" y="41494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Hermes mints every code</a:t>
            </a:r>
          </a:p>
        </p:txBody>
      </p:sp>
      <p:sp>
        <p:nvSpPr>
          <p:cNvPr id="303" name="t"/>
          <p:cNvSpPr txBox="1"/>
          <p:nvPr/>
        </p:nvSpPr>
        <p:spPr>
          <a:xfrm>
            <a:off x="502920" y="4470845"/>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Tyler: “cut Rivo out of the equation with the codes.” Reward codes now come from Hermes. Since v2.39.0 each one is its own discount, bound to the customer who paid, usable exactly once — every live code owned, zero pooled . Points stay the vendor's until the flip.</a:t>
            </a:r>
          </a:p>
        </p:txBody>
      </p:sp>
      <p:sp>
        <p:nvSpPr>
          <p:cNvPr id="304" name="t"/>
          <p:cNvSpPr txBox="1"/>
          <p:nvPr/>
        </p:nvSpPr>
        <p:spPr>
          <a:xfrm>
            <a:off x="502920" y="498557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265 green</a:t>
            </a:r>
          </a:p>
        </p:txBody>
      </p:sp>
      <p:sp>
        <p:nvSpPr>
          <p:cNvPr id="305" name="t"/>
          <p:cNvSpPr txBox="1"/>
          <p:nvPr/>
        </p:nvSpPr>
        <p:spPr>
          <a:xfrm>
            <a:off x="502920" y="530694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 loyalty ledger tile, as it renders on the IT board</a:t>
            </a:r>
          </a:p>
        </p:txBody>
      </p:sp>
      <p:sp>
        <p:nvSpPr>
          <p:cNvPr id="306" name="r"/>
          <p:cNvSpPr/>
          <p:nvPr/>
        </p:nvSpPr>
        <p:spPr>
          <a:xfrm>
            <a:off x="502920" y="5655945"/>
            <a:ext cx="11185855" cy="605917"/>
          </a:xfrm>
          <a:prstGeom prst="roundRect">
            <a:avLst>
              <a:gd name="adj" fmla="val 12073"/>
            </a:avLst>
          </a:prstGeom>
          <a:solidFill>
            <a:srgbClr val="20202C"/>
          </a:solidFill>
          <a:ln w="9525">
            <a:solidFill>
              <a:srgbClr val="2E2E3D"/>
            </a:solidFill>
          </a:ln>
        </p:spPr>
        <p:txBody>
          <a:bodyPr/>
          <a:lstStyle/>
          <a:p/>
        </p:txBody>
      </p:sp>
      <p:sp>
        <p:nvSpPr>
          <p:cNvPr id="307" name="t"/>
          <p:cNvSpPr txBox="1"/>
          <p:nvPr/>
        </p:nvSpPr>
        <p:spPr>
          <a:xfrm>
            <a:off x="640080" y="5756529"/>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IT · health — ⚖️ loyalty ledger 100% EXACT 59,916 members · 0 unexplained · checked 12m ago 🛒 Shopify HEALTHY sync 4m ago · hooks 24h: 312✓ 0✕ 🎁 Rivo WATCH sync 4m ago · hooks 24h: 312✓ 1✕ Dot thresholds: ≥99% mint · ≥97% gold · below that, coral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08"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V1.3.0 → V2.39.2  ·  (CONT.)</a:t>
            </a:r>
          </a:p>
        </p:txBody>
      </p:sp>
      <p:sp>
        <p:nvSpPr>
          <p:cNvPr id="309"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Six phases to owning the ledger (cont.)</a:t>
            </a:r>
          </a:p>
        </p:txBody>
      </p:sp>
      <p:sp>
        <p:nvSpPr>
          <p:cNvPr id="310" name="t"/>
          <p:cNvSpPr txBox="1"/>
          <p:nvPr/>
        </p:nvSpPr>
        <p:spPr>
          <a:xfrm>
            <a:off x="502920" y="1191768"/>
            <a:ext cx="11185855" cy="579692"/>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Every phase found a measurement trap before it found a bug. Scoring against ALL customers produced 15,091 phantom drifts , because a zero in the vendor column is the ingest default and not a synced value — scope corrected to members with a real link. Then the excuse window meant to forgive mid-flight members was seven days wide, which forgave everybody and pinned the tile at a fake 100%. It took until v2.54.0 to find the arithmetic that settles the question honestly.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11"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V1.4.0 → V2.39.2 · THE FLAGSHIP</a:t>
            </a:r>
          </a:p>
        </p:txBody>
      </p:sp>
      <p:sp>
        <p:nvSpPr>
          <p:cNvPr id="312"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un-redeem the vendor never had</a:t>
            </a:r>
          </a:p>
        </p:txBody>
      </p:sp>
      <p:sp>
        <p:nvSpPr>
          <p:cNvPr id="313"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Hermes mints its own Shopify coupons, keeps its own book, and can take one back. The whole ghost-coupon class exists because a vendor mints codes we can't see and can never un-redeem — this is the piece that ends it.</a:t>
            </a:r>
          </a:p>
        </p:txBody>
      </p:sp>
      <p:sp>
        <p:nvSpPr>
          <p:cNvPr id="314" name="t"/>
          <p:cNvSpPr txBox="1"/>
          <p:nvPr/>
        </p:nvSpPr>
        <p:spPr>
          <a:xfrm>
            <a:off x="502920" y="1798066"/>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Order matters — deliberately</a:t>
            </a:r>
          </a:p>
        </p:txBody>
      </p:sp>
      <p:sp>
        <p:nvSpPr>
          <p:cNvPr id="315" name="t"/>
          <p:cNvSpPr txBox="1"/>
          <p:nvPr/>
        </p:nvSpPr>
        <p:spPr>
          <a:xfrm>
            <a:off x="502920" y="214706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mint → deduct mint fails → nothing happened. Safe.</a:t>
            </a:r>
          </a:p>
        </p:txBody>
      </p:sp>
      <p:sp>
        <p:nvSpPr>
          <p:cNvPr id="316" name="t"/>
          <p:cNvSpPr txBox="1"/>
          <p:nvPr/>
        </p:nvSpPr>
        <p:spPr>
          <a:xfrm>
            <a:off x="502920" y="246843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mint → deduct deduct fails → coupon deleted, redemption row removed. Recoverable.</a:t>
            </a:r>
          </a:p>
        </p:txBody>
      </p:sp>
      <p:sp>
        <p:nvSpPr>
          <p:cNvPr id="317" name="t"/>
          <p:cNvSpPr txBox="1"/>
          <p:nvPr/>
        </p:nvSpPr>
        <p:spPr>
          <a:xfrm>
            <a:off x="502920" y="278980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deduct → mint mint fails → the customer is short with nothing, and it cannot be undone — the vendor has no un-redeem. That is the exact reason this whole phase exists.</a:t>
            </a:r>
          </a:p>
        </p:txBody>
      </p:sp>
      <p:sp>
        <p:nvSpPr>
          <p:cNvPr id="318" name="t"/>
          <p:cNvSpPr txBox="1"/>
          <p:nvPr/>
        </p:nvSpPr>
        <p:spPr>
          <a:xfrm>
            <a:off x="502920" y="3111183"/>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One discount per redemption — the shape as it mints today</a:t>
            </a:r>
          </a:p>
        </p:txBody>
      </p:sp>
      <p:sp>
        <p:nvSpPr>
          <p:cNvPr id="319" name="r"/>
          <p:cNvSpPr/>
          <p:nvPr/>
        </p:nvSpPr>
        <p:spPr>
          <a:xfrm>
            <a:off x="502920" y="3460179"/>
            <a:ext cx="11185855" cy="1316736"/>
          </a:xfrm>
          <a:prstGeom prst="roundRect">
            <a:avLst>
              <a:gd name="adj" fmla="val 5556"/>
            </a:avLst>
          </a:prstGeom>
          <a:solidFill>
            <a:srgbClr val="141419"/>
          </a:solidFill>
          <a:ln w="9525">
            <a:solidFill>
              <a:srgbClr val="2E2E3D"/>
            </a:solidFill>
          </a:ln>
        </p:spPr>
        <p:txBody>
          <a:bodyPr/>
          <a:lstStyle/>
          <a:p/>
        </p:txBody>
      </p:sp>
      <p:sp>
        <p:nvSpPr>
          <p:cNvPr id="320" name="t"/>
          <p:cNvSpPr txBox="1"/>
          <p:nvPr/>
        </p:nvSpPr>
        <p:spPr>
          <a:xfrm>
            <a:off x="630936" y="3569907"/>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v2.39.0 — DiscountCodeBasic, one per redemption</a:t>
            </a:r>
          </a:p>
        </p:txBody>
      </p:sp>
      <p:sp>
        <p:nvSpPr>
          <p:cNvPr id="321" name="t"/>
          <p:cNvSpPr txBox="1"/>
          <p:nvPr/>
        </p:nvSpPr>
        <p:spPr>
          <a:xfrm>
            <a:off x="630936" y="3752787"/>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customerSelection.customers.add: [ the buyer ]</a:t>
            </a:r>
          </a:p>
        </p:txBody>
      </p:sp>
      <p:sp>
        <p:nvSpPr>
          <p:cNvPr id="322" name="t"/>
          <p:cNvSpPr txBox="1"/>
          <p:nvPr/>
        </p:nvSpPr>
        <p:spPr>
          <a:xfrm>
            <a:off x="630936" y="3935667"/>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usageLimit: 1 // safe: this discount hosts one code</a:t>
            </a:r>
          </a:p>
        </p:txBody>
      </p:sp>
      <p:sp>
        <p:nvSpPr>
          <p:cNvPr id="323" name="t"/>
          <p:cNvSpPr txBox="1"/>
          <p:nvPr/>
        </p:nvSpPr>
        <p:spPr>
          <a:xfrm>
            <a:off x="630936" y="4118547"/>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appliesOncePerCustomer: true</a:t>
            </a:r>
          </a:p>
        </p:txBody>
      </p:sp>
      <p:sp>
        <p:nvSpPr>
          <p:cNvPr id="324" name="t"/>
          <p:cNvSpPr txBox="1"/>
          <p:nvPr/>
        </p:nvSpPr>
        <p:spPr>
          <a:xfrm>
            <a:off x="630936" y="4301427"/>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combinesWith: shipping only // two rewards never stack</a:t>
            </a:r>
          </a:p>
        </p:txBody>
      </p:sp>
      <p:sp>
        <p:nvSpPr>
          <p:cNvPr id="325" name="t"/>
          <p:cNvSpPr txBox="1"/>
          <p:nvPr/>
        </p:nvSpPr>
        <p:spPr>
          <a:xfrm>
            <a:off x="630936" y="4484307"/>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title: "FLIP Reward $25.00 — REW-…"</a:t>
            </a:r>
          </a:p>
        </p:txBody>
      </p:sp>
      <p:sp>
        <p:nvSpPr>
          <p:cNvPr id="326" name="t"/>
          <p:cNvSpPr txBox="1"/>
          <p:nvPr/>
        </p:nvSpPr>
        <p:spPr>
          <a:xfrm>
            <a:off x="502920" y="4886643"/>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detour that had to be undone — v2.39.0</a:t>
            </a:r>
          </a:p>
        </p:txBody>
      </p:sp>
      <p:sp>
        <p:nvSpPr>
          <p:cNvPr id="327" name="t"/>
          <p:cNvSpPr txBox="1"/>
          <p:nvPr/>
        </p:nvSpPr>
        <p:spPr>
          <a:xfrm>
            <a:off x="502920" y="5235639"/>
            <a:ext cx="11185855" cy="828294"/>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To stop the vendor flooding the admin with one discount per redemption, codes were briefly pooled : one standing discount per reward value, many codes inside. The minter's own comment asserted that the usage limit applied per code . It does not — Shopify's schema is explicit that it applies to the discount , and a redeem code has no limit field at all. The $25 pool held eight codes sharing a single use . The first customer to check out would have consumed the pool and the other seven would have failed at checkout after their owners had already spent the points. Nothing had fired yet: all four pools still read zero. And no pooled code could be tied to anybody, so any code worked for anyone holding it. Both faults died with the same change.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28"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V1.4.0 → V2.39.2 · THE FLAGSHIP  ·  (CONT.)</a:t>
            </a:r>
          </a:p>
        </p:txBody>
      </p:sp>
      <p:sp>
        <p:nvSpPr>
          <p:cNvPr id="329"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un-redeem the vendor never had (cont.)</a:t>
            </a:r>
          </a:p>
        </p:txBody>
      </p:sp>
      <p:sp>
        <p:nvSpPr>
          <p:cNvPr id="330" name="t"/>
          <p:cNvSpPr txBox="1"/>
          <p:nvPr/>
        </p:nvSpPr>
        <p:spPr>
          <a:xfrm>
            <a:off x="502920" y="1191768"/>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original mint shape was copied from a live vendor code in the store , not guessed — a near-miss behaves differently at checkout. On a failed create the discount is rolled back rather than left orphaned in the admin. And POST /api/loyalty/void-coupon deletes the Shopify object and credits the points, claim-before-credit so a lost response can't pay twice.</a:t>
            </a:r>
          </a:p>
        </p:txBody>
      </p:sp>
      <p:sp>
        <p:nvSpPr>
          <p:cNvPr id="331" name="t"/>
          <p:cNvSpPr txBox="1"/>
          <p:nvPr/>
        </p:nvSpPr>
        <p:spPr>
          <a:xfrm>
            <a:off x="502920" y="1669669"/>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Our catalog — loyalty_rewards</a:t>
            </a:r>
          </a:p>
        </p:txBody>
      </p:sp>
      <p:sp>
        <p:nvSpPr>
          <p:cNvPr id="332" name="r"/>
          <p:cNvSpPr/>
          <p:nvPr/>
        </p:nvSpPr>
        <p:spPr>
          <a:xfrm>
            <a:off x="502920" y="2018665"/>
            <a:ext cx="11185855" cy="780860"/>
          </a:xfrm>
          <a:prstGeom prst="roundRect">
            <a:avLst>
              <a:gd name="adj" fmla="val 9368"/>
            </a:avLst>
          </a:prstGeom>
          <a:solidFill>
            <a:srgbClr val="20202C"/>
          </a:solidFill>
          <a:ln w="9525">
            <a:solidFill>
              <a:srgbClr val="2E2E3D"/>
            </a:solidFill>
          </a:ln>
        </p:spPr>
        <p:txBody>
          <a:bodyPr/>
          <a:lstStyle/>
          <a:p/>
        </p:txBody>
      </p:sp>
      <p:sp>
        <p:nvSpPr>
          <p:cNvPr id="333" name="t"/>
          <p:cNvSpPr txBox="1"/>
          <p:nvPr/>
        </p:nvSpPr>
        <p:spPr>
          <a:xfrm>
            <a:off x="640080" y="2119249"/>
            <a:ext cx="10911535" cy="579692"/>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IT · loyalty_rewards — Rewards catalog · seeded FROM Rivo $5 off 500 pts value_cents 500 ACTIVE $10 off 1000 pts 1000 ACTIVE $15 off 1500 pts 1500 ACTIVE $20 off 2000 pts 2000 ACTIVE $25 off 2500 pts 2500 ACTIVE $50 off (vendor dropped it) 5000 pts 5000 DISABLED Values stored in CENTS so money never rides a float. Import is idempotent on (tenant, vendor, vendor_reward_id) — a reward the vendor drops is disabled, never deleted , because a redemption in our book may still point at it. Live: all 5 rewards imported.</a:t>
            </a:r>
          </a:p>
        </p:txBody>
      </p:sp>
      <p:sp>
        <p:nvSpPr>
          <p:cNvPr id="334" name="t"/>
          <p:cNvSpPr txBox="1"/>
          <p:nvPr/>
        </p:nvSpPr>
        <p:spPr>
          <a:xfrm>
            <a:off x="502920" y="290925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Live since v2.29.0 — native_redeem is on for this tenant</a:t>
            </a:r>
          </a:p>
        </p:txBody>
      </p:sp>
      <p:sp>
        <p:nvSpPr>
          <p:cNvPr id="335" name="t"/>
          <p:cNvSpPr txBox="1"/>
          <p:nvPr/>
        </p:nvSpPr>
        <p:spPr>
          <a:xfrm>
            <a:off x="502920" y="3230626"/>
            <a:ext cx="11185855" cy="579692"/>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Turning it on found four bugs the same day, all of them latent and all of them fatal the moment the switch moved: the mint could never match a reward because it compared our id against the vendor's; every pooled mint produced the same ledger row id , so only the first could ever succeed; a minted code was written to a table no screen reads, so it existed in Shopify and appeared nowhere; and the nightly sweep, which deletes anything the vendor's feed does not return, would have deleted every Hermes code by definition . A test now mints two codes, runs a full sweep against an empty vendor feed, and asserts both survive.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36"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READINESS GATE · SHIPPED 2026-07-24, GREEN 2026-07-31</a:t>
            </a:r>
          </a:p>
        </p:txBody>
      </p:sp>
      <p:sp>
        <p:nvSpPr>
          <p:cNvPr id="337"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A gate that costs the vendor nothing</a:t>
            </a:r>
          </a:p>
        </p:txBody>
      </p:sp>
      <p:sp>
        <p:nvSpPr>
          <p:cNvPr id="338"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GET /api/loyalty/readiness — admin, zero vendor calls , so asking never costs Rivo anything. It shipped saying NO, and it meant it. Six days later it said yes, and it meant that too.</a:t>
            </a:r>
          </a:p>
        </p:txBody>
      </p:sp>
      <p:sp>
        <p:nvSpPr>
          <p:cNvPr id="339"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first reading, 2026-07-24 — blockers[]</a:t>
            </a:r>
          </a:p>
        </p:txBody>
      </p:sp>
      <p:sp>
        <p:nvSpPr>
          <p:cNvPr id="340" name="t"/>
          <p:cNvSpPr txBox="1"/>
          <p:nvPr/>
        </p:nvSpPr>
        <p:spPr>
          <a:xfrm>
            <a:off x="502920" y="1944497"/>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Events mirror still backfilling — page 214 of 468</a:t>
            </a:r>
          </a:p>
        </p:txBody>
      </p:sp>
      <p:sp>
        <p:nvSpPr>
          <p:cNvPr id="341" name="t"/>
          <p:cNvSpPr txBox="1"/>
          <p:nvPr/>
        </p:nvSpPr>
        <p:spPr>
          <a:xfrm>
            <a:off x="502920" y="2229295"/>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25,380 events stored · ~4h left at 25 pages per half-hour</a:t>
            </a:r>
          </a:p>
        </p:txBody>
      </p:sp>
      <p:sp>
        <p:nvSpPr>
          <p:cNvPr id="342" name="t"/>
          <p:cNvSpPr txBox="1"/>
          <p:nvPr/>
        </p:nvSpPr>
        <p:spPr>
          <a:xfrm>
            <a:off x="502920" y="2514092"/>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Ledger balances are therefore genuinely partial</a:t>
            </a:r>
          </a:p>
        </p:txBody>
      </p:sp>
      <p:sp>
        <p:nvSpPr>
          <p:cNvPr id="343" name="t"/>
          <p:cNvSpPr txBox="1"/>
          <p:nvPr/>
        </p:nvSpPr>
        <p:spPr>
          <a:xfrm>
            <a:off x="502920" y="2798890"/>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still_vendor_owned[]</a:t>
            </a:r>
          </a:p>
        </p:txBody>
      </p:sp>
      <p:sp>
        <p:nvSpPr>
          <p:cNvPr id="344" name="t"/>
          <p:cNvSpPr txBox="1"/>
          <p:nvPr/>
        </p:nvSpPr>
        <p:spPr>
          <a:xfrm>
            <a:off x="502920" y="3147886"/>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The points balance</a:t>
            </a:r>
          </a:p>
        </p:txBody>
      </p:sp>
      <p:sp>
        <p:nvSpPr>
          <p:cNvPr id="345" name="t"/>
          <p:cNvSpPr txBox="1"/>
          <p:nvPr/>
        </p:nvSpPr>
        <p:spPr>
          <a:xfrm>
            <a:off x="502920" y="3432683"/>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Earning rules</a:t>
            </a:r>
          </a:p>
        </p:txBody>
      </p:sp>
      <p:sp>
        <p:nvSpPr>
          <p:cNvPr id="346" name="t"/>
          <p:cNvSpPr txBox="1"/>
          <p:nvPr/>
        </p:nvSpPr>
        <p:spPr>
          <a:xfrm>
            <a:off x="502920" y="3717481"/>
            <a:ext cx="11185855" cy="248222"/>
          </a:xfrm>
          <a:prstGeom prst="rect">
            <a:avLst/>
          </a:prstGeom>
          <a:noFill/>
        </p:spPr>
        <p:txBody>
          <a:bodyPr wrap="square" anchor="t" lIns="0" tIns="0" rIns="0" bIns="0">
            <a:normAutofit/>
          </a:bodyPr>
          <a:lstStyle/>
          <a:p>
            <a:pPr algn="l">
              <a:lnSpc>
                <a:spcPct val="120000"/>
              </a:lnSpc>
            </a:pPr>
            <a:r>
              <a:rPr lang="en-US" sz="1050" dirty="0">
                <a:solidFill>
                  <a:srgbClr val="2E2E3D"/>
                </a:solidFill>
                <a:latin typeface="Segoe UI"/>
              </a:rPr>
              <a:t>· </a:t>
            </a:r>
            <a:r>
              <a:rPr lang="en-US" sz="1050" dirty="0">
                <a:solidFill>
                  <a:srgbClr val="F7F7FA"/>
                </a:solidFill>
                <a:latin typeface="Segoe UI"/>
              </a:rPr>
              <a:t>VIP tiers</a:t>
            </a:r>
          </a:p>
        </p:txBody>
      </p:sp>
      <p:sp>
        <p:nvSpPr>
          <p:cNvPr id="347" name="t"/>
          <p:cNvSpPr txBox="1"/>
          <p:nvPr/>
        </p:nvSpPr>
        <p:spPr>
          <a:xfrm>
            <a:off x="502920" y="400227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Named in muted honesty: what a flip does NOT remove. The storefront came off this list — v2.28.0 and v2.38.0 moved every reward surface a customer can see onto Hermes.</a:t>
            </a:r>
          </a:p>
        </p:txBody>
      </p:sp>
      <p:sp>
        <p:nvSpPr>
          <p:cNvPr id="348" name="t"/>
          <p:cNvSpPr txBox="1"/>
          <p:nvPr/>
        </p:nvSpPr>
        <p:spPr>
          <a:xfrm>
            <a:off x="502920" y="432365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READY</a:t>
            </a:r>
          </a:p>
        </p:txBody>
      </p:sp>
      <p:sp>
        <p:nvSpPr>
          <p:cNvPr id="349" name="t"/>
          <p:cNvSpPr txBox="1"/>
          <p:nvPr/>
        </p:nvSpPr>
        <p:spPr>
          <a:xfrm>
            <a:off x="502920" y="4645025"/>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2026-07-31 — ready: true , zero blockers. Shadow agreement 99.62% over 2,644 live orders; every one of the five surviving ledger disagreements confirmed exact against the vendor's own API and healed on the spot.</a:t>
            </a:r>
          </a:p>
        </p:txBody>
      </p:sp>
      <p:sp>
        <p:nvSpPr>
          <p:cNvPr id="350" name="t"/>
          <p:cNvSpPr txBox="1"/>
          <p:nvPr/>
        </p:nvSpPr>
        <p:spPr>
          <a:xfrm>
            <a:off x="502920" y="4947984"/>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readiness payload, rendered</a:t>
            </a:r>
          </a:p>
        </p:txBody>
      </p:sp>
      <p:sp>
        <p:nvSpPr>
          <p:cNvPr id="351" name="r"/>
          <p:cNvSpPr/>
          <p:nvPr/>
        </p:nvSpPr>
        <p:spPr>
          <a:xfrm>
            <a:off x="502920" y="5296980"/>
            <a:ext cx="11185855" cy="605917"/>
          </a:xfrm>
          <a:prstGeom prst="roundRect">
            <a:avLst>
              <a:gd name="adj" fmla="val 12073"/>
            </a:avLst>
          </a:prstGeom>
          <a:solidFill>
            <a:srgbClr val="20202C"/>
          </a:solidFill>
          <a:ln w="9525">
            <a:solidFill>
              <a:srgbClr val="2E2E3D"/>
            </a:solidFill>
          </a:ln>
        </p:spPr>
        <p:txBody>
          <a:bodyPr/>
          <a:lstStyle/>
          <a:p/>
        </p:txBody>
      </p:sp>
      <p:sp>
        <p:nvSpPr>
          <p:cNvPr id="352" name="t"/>
          <p:cNvSpPr txBox="1"/>
          <p:nvPr/>
        </p:nvSpPr>
        <p:spPr>
          <a:xfrm>
            <a:off x="640080" y="5397564"/>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IT · loyalty readiness — Native redeem switch ON Native earn switch OFF — until the flip Catalog 5 rewards imported Our minted coupons every live code owned · zero pooled Ledger accuracy 100% · 59,916 members · 0 unexplained Forward shadow score 99.62% agreement over 2,644 live orders · gate wants ≥99% over 200+ blockers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53"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READINESS GATE · SHIPPED 2026-07-24, GREEN 2026-07-31  ·  (CONT.)</a:t>
            </a:r>
          </a:p>
        </p:txBody>
      </p:sp>
      <p:sp>
        <p:nvSpPr>
          <p:cNvPr id="354"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A gate that costs the vendor nothing (cont.)</a:t>
            </a:r>
          </a:p>
        </p:txBody>
      </p:sp>
      <p:sp>
        <p:nvSpPr>
          <p:cNvPr id="355" name="t"/>
          <p:cNvSpPr txBox="1"/>
          <p:nvPr/>
        </p:nvSpPr>
        <p:spPr>
          <a:xfrm>
            <a:off x="502920" y="1191768"/>
            <a:ext cx="11185855" cy="579692"/>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Green is not the same as thrown. The flip is still one deliberate action — admin, typed confirm: "FLIP" , refused twice — and it has not been taken. What it does on the day changed as recently as v2.53.1: the make-good rows recording where the vendor under-paid subscribers, 106 of them worth 28,871 points , are now waived rather than credited , on Tyler's call — “nobody needs to get awarded points that they do not know about.” The rows survive as the only record of the shortfall, because that settlement is being handled with the vendor directly. Without that change, flip day would have paid all 106 out in one unattended pass that refuses to run twice.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56"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V2.52.0 → V2.54.0 · THE ONE THAT MATTERS MOST</a:t>
            </a:r>
          </a:p>
        </p:txBody>
      </p:sp>
      <p:sp>
        <p:nvSpPr>
          <p:cNvPr id="357"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Two hundreds. Only one of them was real.</a:t>
            </a:r>
          </a:p>
        </p:txBody>
      </p:sp>
      <p:sp>
        <p:nvSpPr>
          <p:cNvPr id="358"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The loyalty tile read a perfect score for weeks. It was lying, and the way it was lying is the most useful thing in this deck.</a:t>
            </a:r>
          </a:p>
        </p:txBody>
      </p:sp>
      <p:sp>
        <p:nvSpPr>
          <p:cNvPr id="359"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v2.52.0 — the fake one</a:t>
            </a:r>
          </a:p>
        </p:txBody>
      </p:sp>
      <p:sp>
        <p:nvSpPr>
          <p:cNvPr id="360" name="t"/>
          <p:cNvSpPr txBox="1"/>
          <p:nvPr/>
        </p:nvSpPr>
        <p:spPr>
          <a:xfrm>
            <a:off x="502920" y="1944497"/>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100%</a:t>
            </a:r>
          </a:p>
        </p:txBody>
      </p:sp>
      <p:sp>
        <p:nvSpPr>
          <p:cNvPr id="361" name="t"/>
          <p:cNvSpPr txBox="1"/>
          <p:nvPr/>
        </p:nvSpPr>
        <p:spPr>
          <a:xfrm>
            <a:off x="502920" y="2511425"/>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real figure was 93.4% , with 1,069 members drifting . The window meant to forgive a member caught mid-sync was seven days wide , and the sync touches those timestamps constantly — so every drifter qualified for the excuse, was subtracted from the denominator , and the tile divided a number by itself. Forever green. The cutover blocker watching that number could never trip.</a:t>
            </a:r>
          </a:p>
        </p:txBody>
      </p:sp>
      <p:sp>
        <p:nvSpPr>
          <p:cNvPr id="362" name="t"/>
          <p:cNvSpPr txBox="1"/>
          <p:nvPr/>
        </p:nvSpPr>
        <p:spPr>
          <a:xfrm>
            <a:off x="502920" y="3026156"/>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v2.54.0 — the real one</a:t>
            </a:r>
          </a:p>
        </p:txBody>
      </p:sp>
      <p:sp>
        <p:nvSpPr>
          <p:cNvPr id="363" name="t"/>
          <p:cNvSpPr txBox="1"/>
          <p:nvPr/>
        </p:nvSpPr>
        <p:spPr>
          <a:xfrm>
            <a:off x="502920" y="3375152"/>
            <a:ext cx="11185855" cy="502920"/>
          </a:xfrm>
          <a:prstGeom prst="rect">
            <a:avLst/>
          </a:prstGeom>
          <a:noFill/>
        </p:spPr>
        <p:txBody>
          <a:bodyPr wrap="square" anchor="t" lIns="0" tIns="0" rIns="0" bIns="0">
            <a:normAutofit/>
          </a:bodyPr>
          <a:lstStyle/>
          <a:p>
            <a:pPr algn="l"/>
            <a:r>
              <a:rPr lang="en-US" sz="3000" b="1" dirty="0">
                <a:solidFill>
                  <a:srgbClr val="E8845A"/>
                </a:solidFill>
                <a:latin typeface="Segoe UI"/>
              </a:rPr>
              <a:t>100%</a:t>
            </a:r>
          </a:p>
        </p:txBody>
      </p:sp>
      <p:sp>
        <p:nvSpPr>
          <p:cNvPr id="364" name="t"/>
          <p:cNvSpPr txBox="1"/>
          <p:nvPr/>
        </p:nvSpPr>
        <p:spPr>
          <a:xfrm>
            <a:off x="502920" y="3942080"/>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59,916 linked members compared across the whole book on 2026-08-17. Eleven looked wrong. All eleven were proven to be measurement lag — the vendor's reading is a snapshot, and points keep moving after it was taken. Zero genuine mismatches.</a:t>
            </a:r>
          </a:p>
        </p:txBody>
      </p:sp>
      <p:sp>
        <p:nvSpPr>
          <p:cNvPr id="365" name="t"/>
          <p:cNvSpPr txBox="1"/>
          <p:nvPr/>
        </p:nvSpPr>
        <p:spPr>
          <a:xfrm>
            <a:off x="502920" y="445681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test is arithmetic, not a hunch</a:t>
            </a:r>
          </a:p>
        </p:txBody>
      </p:sp>
      <p:sp>
        <p:nvSpPr>
          <p:cNvPr id="366" name="r"/>
          <p:cNvSpPr/>
          <p:nvPr/>
        </p:nvSpPr>
        <p:spPr>
          <a:xfrm>
            <a:off x="502920" y="4805807"/>
            <a:ext cx="11185855" cy="1499616"/>
          </a:xfrm>
          <a:prstGeom prst="roundRect">
            <a:avLst>
              <a:gd name="adj" fmla="val 4878"/>
            </a:avLst>
          </a:prstGeom>
          <a:solidFill>
            <a:srgbClr val="141419"/>
          </a:solidFill>
          <a:ln w="9525">
            <a:solidFill>
              <a:srgbClr val="2E2E3D"/>
            </a:solidFill>
          </a:ln>
        </p:spPr>
        <p:txBody>
          <a:bodyPr/>
          <a:lstStyle/>
          <a:p/>
        </p:txBody>
      </p:sp>
      <p:sp>
        <p:nvSpPr>
          <p:cNvPr id="367" name="t"/>
          <p:cNvSpPr txBox="1"/>
          <p:nvPr/>
        </p:nvSpPr>
        <p:spPr>
          <a:xfrm>
            <a:off x="630936" y="491553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prove the two sides agreed at the moment of the reading</a:t>
            </a:r>
          </a:p>
        </p:txBody>
      </p:sp>
      <p:sp>
        <p:nvSpPr>
          <p:cNvPr id="368" name="t"/>
          <p:cNvSpPr txBox="1"/>
          <p:nvPr/>
        </p:nvSpPr>
        <p:spPr>
          <a:xfrm>
            <a:off x="630936" y="509841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vendor column</a:t>
            </a:r>
          </a:p>
        </p:txBody>
      </p:sp>
      <p:sp>
        <p:nvSpPr>
          <p:cNvPr id="369" name="t"/>
          <p:cNvSpPr txBox="1"/>
          <p:nvPr/>
        </p:nvSpPr>
        <p:spPr>
          <a:xfrm>
            <a:off x="630936" y="528129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Σ( our events after that reading's timestamp )</a:t>
            </a:r>
          </a:p>
        </p:txBody>
      </p:sp>
      <p:sp>
        <p:nvSpPr>
          <p:cNvPr id="370" name="t"/>
          <p:cNvSpPr txBox="1"/>
          <p:nvPr/>
        </p:nvSpPr>
        <p:spPr>
          <a:xfrm>
            <a:off x="630936" y="546417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our ledger → explained: lag, not error</a:t>
            </a:r>
          </a:p>
        </p:txBody>
      </p:sp>
      <p:sp>
        <p:nvSpPr>
          <p:cNvPr id="371" name="t"/>
          <p:cNvSpPr txBox="1"/>
          <p:nvPr/>
        </p:nvSpPr>
        <p:spPr>
          <a:xfrm>
            <a:off x="630936" y="564705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 and it must hold in both directions</a:t>
            </a:r>
          </a:p>
        </p:txBody>
      </p:sp>
      <p:sp>
        <p:nvSpPr>
          <p:cNvPr id="372" name="t"/>
          <p:cNvSpPr txBox="1"/>
          <p:nvPr/>
        </p:nvSpPr>
        <p:spPr>
          <a:xfrm>
            <a:off x="630936" y="582993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ledger &gt; column → they earned after the reading</a:t>
            </a:r>
          </a:p>
        </p:txBody>
      </p:sp>
      <p:sp>
        <p:nvSpPr>
          <p:cNvPr id="373" name="t"/>
          <p:cNvSpPr txBox="1"/>
          <p:nvPr/>
        </p:nvSpPr>
        <p:spPr>
          <a:xfrm>
            <a:off x="630936" y="6012815"/>
            <a:ext cx="10929823" cy="182880"/>
          </a:xfrm>
          <a:prstGeom prst="rect">
            <a:avLst/>
          </a:prstGeom>
          <a:noFill/>
        </p:spPr>
        <p:txBody>
          <a:bodyPr wrap="square" anchor="t" lIns="0" tIns="0" rIns="0" bIns="0">
            <a:normAutofit/>
          </a:bodyPr>
          <a:lstStyle/>
          <a:p>
            <a:pPr algn="l"/>
            <a:r>
              <a:rPr lang="en-US" sz="900" dirty="0">
                <a:solidFill>
                  <a:srgbClr val="4FD1A5"/>
                </a:solidFill>
                <a:latin typeface="Segoe UI"/>
              </a:rPr>
              <a:t>ledger &lt; column → they spent after the reading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7"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SHIFT  ·  (CONT.)</a:t>
            </a:r>
          </a:p>
        </p:txBody>
      </p:sp>
      <p:sp>
        <p:nvSpPr>
          <p:cNvPr id="38"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Every channel. One person. (cont.)</a:t>
            </a:r>
          </a:p>
        </p:txBody>
      </p:sp>
      <p:sp>
        <p:nvSpPr>
          <p:cNvPr id="39" name="r"/>
          <p:cNvSpPr/>
          <p:nvPr/>
        </p:nvSpPr>
        <p:spPr>
          <a:xfrm>
            <a:off x="502920" y="1191768"/>
            <a:ext cx="11185855" cy="605917"/>
          </a:xfrm>
          <a:prstGeom prst="roundRect">
            <a:avLst>
              <a:gd name="adj" fmla="val 12073"/>
            </a:avLst>
          </a:prstGeom>
          <a:solidFill>
            <a:srgbClr val="20202C"/>
          </a:solidFill>
          <a:ln w="9525">
            <a:solidFill>
              <a:srgbClr val="2E2E3D"/>
            </a:solidFill>
          </a:ln>
        </p:spPr>
        <p:txBody>
          <a:bodyPr/>
          <a:lstStyle/>
          <a:p/>
        </p:txBody>
      </p:sp>
      <p:sp>
        <p:nvSpPr>
          <p:cNvPr id="40" name="t"/>
          <p:cNvSpPr txBox="1"/>
          <p:nvPr/>
        </p:nvSpPr>
        <p:spPr>
          <a:xfrm>
            <a:off x="640080" y="1292352"/>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signed in as overall admin — What an admin sees At-risk VIPs Support Hub 📋 Board 🎟 Discounts Insights Agora My Files IT Team What a non-admin sees Support Hub 📋 Board Agora My Files Studio retired v0.91.0 — the company's Phantasia brain is reached via the 🏛 Appolis button. “My Flippers” became Support Hub in v2.32.0, when one tenant's word for a customer came out of the routes, the cache keys and the tab ids.</a:t>
            </a:r>
          </a:p>
        </p:txBody>
      </p:sp>
      <p:sp>
        <p:nvSpPr>
          <p:cNvPr id="41" name="t"/>
          <p:cNvSpPr txBox="1"/>
          <p:nvPr/>
        </p:nvSpPr>
        <p:spPr>
          <a:xfrm>
            <a:off x="502920" y="190741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tab strip, recreated — and since v2.33.0 the 🏛 hub is the front door: an admin lands on the map, everyone else lands in their own department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74"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V2.52.0 → V2.54.0 · THE ONE THAT MATTERS MOST  ·  (CONT.)</a:t>
            </a:r>
          </a:p>
        </p:txBody>
      </p:sp>
      <p:sp>
        <p:nvSpPr>
          <p:cNvPr id="375"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Two hundreds. Only one of them was real. (cont.)</a:t>
            </a:r>
          </a:p>
        </p:txBody>
      </p:sp>
      <p:sp>
        <p:nvSpPr>
          <p:cNvPr id="376" name="t"/>
          <p:cNvSpPr txBox="1"/>
          <p:nvPr/>
        </p:nvSpPr>
        <p:spPr>
          <a:xfrm>
            <a:off x="502920" y="1191768"/>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Before this shipped, the daily report named “drifting” customers twice in one day and two sessions went chasing people who were completely fine. Verified after shipping: the query now names zero members on the live book.</a:t>
            </a:r>
          </a:p>
        </p:txBody>
      </p:sp>
      <p:sp>
        <p:nvSpPr>
          <p:cNvPr id="377" name="t"/>
          <p:cNvSpPr txBox="1"/>
          <p:nvPr/>
        </p:nvSpPr>
        <p:spPr>
          <a:xfrm>
            <a:off x="502920" y="1494727"/>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Why this is not the old bug wearing a new coat</a:t>
            </a:r>
          </a:p>
        </p:txBody>
      </p:sp>
      <p:graphicFrame>
        <p:nvGraphicFramePr>
          <p:cNvPr id="378" name="tbl"/>
          <p:cNvGraphicFramePr>
            <a:graphicFrameLocks noGrp="1"/>
          </p:cNvGraphicFramePr>
          <p:nvPr/>
        </p:nvGraphicFramePr>
        <p:xfrm>
          <a:off x="502920" y="1843723"/>
          <a:ext cx="11185855" cy="1097280"/>
        </p:xfrm>
        <a:graphic>
          <a:graphicData uri="http://schemas.openxmlformats.org/drawingml/2006/table">
            <a:tbl>
              <a:tblPr firstRow="1" bandRow="0"/>
              <a:tblGrid>
                <a:gridCol w="2011680"/>
                <a:gridCol w="4587088"/>
                <a:gridCol w="4587088"/>
              </a:tblGrid>
              <a:tr h="274320">
                <a:tc>
                  <a:txBody>
                    <a:bodyPr/>
                    <a:lstStyle/>
                    <a:p>
                      <a:pPr algn="l"/>
                      <a:r>
                        <a:rPr lang="en-US" sz="850" b="1" dirty="0">
                          <a:solidFill>
                            <a:srgbClr val="A9AEC2"/>
                          </a:solidFill>
                          <a:latin typeface="Segoe UI"/>
                        </a:rPr>
                        <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Before</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After</a:t>
                      </a:r>
                    </a:p>
                  </a:txBody>
                  <a:tcPr marL="45720" marR="45720" marT="18288" marB="18288">
                    <a:lnB w="6350">
                      <a:solidFill>
                        <a:srgbClr val="2E2E3D"/>
                      </a:solidFill>
                    </a:lnB>
                    <a:solidFill>
                      <a:srgbClr val="141419"/>
                    </a:solidFill>
                  </a:tcPr>
                </a:tc>
              </a:tr>
              <a:tr h="274320">
                <a:tc>
                  <a:txBody>
                    <a:bodyPr/>
                    <a:lstStyle/>
                    <a:p>
                      <a:pPr algn="l"/>
                      <a:r>
                        <a:rPr lang="en-US" sz="900" b="1" dirty="0">
                          <a:solidFill>
                            <a:srgbClr val="A9AEC2"/>
                          </a:solidFill>
                          <a:latin typeface="Segoe UI"/>
                        </a:rPr>
                        <a:t>What it accepts</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“Some event is newer than the reading” — nearly always true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The difference has to match to the point</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What it does with the row</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Removes it from the denominator — the member vanishes from the score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Counts it in the numerator and leaves it in the denominator</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The blocker</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Could never trip</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Unverified drift is its own reported number, with its own ceiling</a:t>
                      </a:r>
                    </a:p>
                  </a:txBody>
                  <a:tcPr marL="45720" marR="45720" marT="18288" marB="18288">
                    <a:lnB w="6350">
                      <a:solidFill>
                        <a:srgbClr val="2E2E3D"/>
                      </a:solidFill>
                    </a:lnB>
                    <a:solidFill>
                      <a:srgbClr val="17171C"/>
                    </a:solidFill>
                  </a:tcPr>
                </a:tc>
              </a:tr>
            </a:tbl>
          </a:graphicData>
        </a:graphic>
      </p:graphicFrame>
      <p:sp>
        <p:nvSpPr>
          <p:cNvPr id="379" name="t"/>
          <p:cNvSpPr txBox="1"/>
          <p:nvPr/>
        </p:nvSpPr>
        <p:spPr>
          <a:xfrm>
            <a:off x="502920" y="3123883"/>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Strictly more conservative than the rule it sits beside — even a vendor-confirmed pending is allowed to leave the score, and this one is not.</a:t>
            </a:r>
          </a:p>
        </p:txBody>
      </p:sp>
      <p:sp>
        <p:nvSpPr>
          <p:cNvPr id="380" name="t"/>
          <p:cNvSpPr txBox="1"/>
          <p:nvPr/>
        </p:nvSpPr>
        <p:spPr>
          <a:xfrm>
            <a:off x="502920" y="3426841"/>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A number that was earlier reported as 99.99% was itself an artefact of the same thing: comparing a ledger that updates continuously against a vendor column that refreshes on its own cadence. The honest answer was better than the reported one, which is why it was worth proving rather than accepting.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81"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V2.1.0 → V2.38.0</a:t>
            </a:r>
          </a:p>
        </p:txBody>
      </p:sp>
      <p:sp>
        <p:nvSpPr>
          <p:cNvPr id="382"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storefront comes home</a:t>
            </a:r>
          </a:p>
        </p:txBody>
      </p:sp>
      <p:sp>
        <p:nvSpPr>
          <p:cNvPr id="383"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Tyler: “couldn't Hermes just handle that stuff internally?” It can, and now it does — every reward surface a customer can touch is served by the same brain the agents use.</a:t>
            </a:r>
          </a:p>
        </p:txBody>
      </p:sp>
      <p:sp>
        <p:nvSpPr>
          <p:cNvPr id="384"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Four moves, in order</a:t>
            </a:r>
          </a:p>
        </p:txBody>
      </p:sp>
      <p:sp>
        <p:nvSpPr>
          <p:cNvPr id="385" name="t"/>
          <p:cNvSpPr txBox="1"/>
          <p:nvPr/>
        </p:nvSpPr>
        <p:spPr>
          <a:xfrm>
            <a:off x="502920" y="1944497"/>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Inside Shopify admin (v2.1.0). A real page in the merchant's own admin, authenticated with Shopify's session tokens and zero new secrets — the token itself names which tenant's credentials verify it, so a second merchant works without a second build.</a:t>
            </a:r>
          </a:p>
        </p:txBody>
      </p:sp>
      <p:sp>
        <p:nvSpPr>
          <p:cNvPr id="386" name="t"/>
          <p:cNvSpPr txBox="1"/>
          <p:nvPr/>
        </p:nvSpPr>
        <p:spPr>
          <a:xfrm>
            <a:off x="502920" y="2459228"/>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account blocks (v2.3.0). The customer-account extensions moved onto Hermes and were re-doored onto organs it already owned. The audit found 143 members the loyalty program called subscribers with no subscription record at all ; healing them proved most were the same human under two email addresses. 143 → 5.</a:t>
            </a:r>
          </a:p>
        </p:txBody>
      </p:sp>
      <p:sp>
        <p:nvSpPr>
          <p:cNvPr id="387" name="t"/>
          <p:cNvSpPr txBox="1"/>
          <p:nvPr/>
        </p:nvSpPr>
        <p:spPr>
          <a:xfrm>
            <a:off x="502920" y="2973959"/>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Referrals, native (v2.4.0). Full parity with the live program — 1,500 points to the advocate, $15 off for the friend — but attribution rides the friend's own minted code instead of a cookie, so it survives a change of device or browser.</a:t>
            </a:r>
          </a:p>
        </p:txBody>
      </p:sp>
      <p:sp>
        <p:nvSpPr>
          <p:cNvPr id="388" name="t"/>
          <p:cNvSpPr txBox="1"/>
          <p:nvPr/>
        </p:nvSpPr>
        <p:spPr>
          <a:xfrm>
            <a:off x="502920" y="348869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rewards page and the launcher (v2.5.0). A branded rewards page and a floating drawer, replacing the vendor's hosted page. The app proxy was repointed to Hermes in the same release.</a:t>
            </a:r>
          </a:p>
        </p:txBody>
      </p:sp>
      <p:sp>
        <p:nvSpPr>
          <p:cNvPr id="389" name="t"/>
          <p:cNvSpPr txBox="1"/>
          <p:nvPr/>
        </p:nvSpPr>
        <p:spPr>
          <a:xfrm>
            <a:off x="502920" y="3810064"/>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And the week nobody noticed. The widget calls nine routes. Only five came across with the proxy. The other four returned this door's 404 — and a 404 body is still JSON , so the widget never raised an error. It read “no charges, no state” and told customers “No upcoming subscription orders found on your account.” One gap, every storefront symptom. A test now asserts that no widget route 404s .</a:t>
            </a:r>
          </a:p>
        </p:txBody>
      </p:sp>
      <p:sp>
        <p:nvSpPr>
          <p:cNvPr id="390" name="t"/>
          <p:cNvSpPr txBox="1"/>
          <p:nvPr/>
        </p:nvSpPr>
        <p:spPr>
          <a:xfrm>
            <a:off x="502920" y="4287965"/>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v2.38.0 — Hermes draws the list itself</a:t>
            </a:r>
          </a:p>
        </p:txBody>
      </p:sp>
      <p:sp>
        <p:nvSpPr>
          <p:cNvPr id="391" name="r"/>
          <p:cNvSpPr/>
          <p:nvPr/>
        </p:nvSpPr>
        <p:spPr>
          <a:xfrm>
            <a:off x="502920" y="4636961"/>
            <a:ext cx="11185855" cy="780860"/>
          </a:xfrm>
          <a:prstGeom prst="roundRect">
            <a:avLst>
              <a:gd name="adj" fmla="val 9368"/>
            </a:avLst>
          </a:prstGeom>
          <a:solidFill>
            <a:srgbClr val="20202C"/>
          </a:solidFill>
          <a:ln w="9525">
            <a:solidFill>
              <a:srgbClr val="2E2E3D"/>
            </a:solidFill>
          </a:ln>
        </p:spPr>
        <p:txBody>
          <a:bodyPr/>
          <a:lstStyle/>
          <a:p/>
        </p:txBody>
      </p:sp>
      <p:sp>
        <p:nvSpPr>
          <p:cNvPr id="392" name="t"/>
          <p:cNvSpPr txBox="1"/>
          <p:nvPr/>
        </p:nvSpPr>
        <p:spPr>
          <a:xfrm>
            <a:off x="640080" y="4737545"/>
            <a:ext cx="10911535" cy="579692"/>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flipmylifenow.com — Rewards · my rewards — Your rewards $25 off Spent 2,500 Points $10 off Spent 1,000 Points The card is a lid, not a drawer: name and points only, never the code . Putting a code in the card text recruits the whole button stack onto every row — the widget's own decorator keys off a visible code. The unexpectedly good part The vendor's own modal will happily render a Hermes code — right title, code in the box, apply-to-cart, all four actions. Verified live on a code the vendor has no knowledge of. So no lookalike modal was ever built; Hermes opens theirs.</a:t>
            </a:r>
          </a:p>
        </p:txBody>
      </p:sp>
      <p:sp>
        <p:nvSpPr>
          <p:cNvPr id="393" name="t"/>
          <p:cNvSpPr txBox="1"/>
          <p:nvPr/>
        </p:nvSpPr>
        <p:spPr>
          <a:xfrm>
            <a:off x="502920" y="552754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Mirror → shadow → flip, the house pattern</a:t>
            </a:r>
          </a:p>
        </p:txBody>
      </p:sp>
      <p:sp>
        <p:nvSpPr>
          <p:cNvPr id="394" name="t"/>
          <p:cNvSpPr txBox="1"/>
          <p:nvPr/>
        </p:nvSpPr>
        <p:spPr>
          <a:xfrm>
            <a:off x="502920" y="5848922"/>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It shipped in shadow first : fetching, rendering nothing, and reporting what it would have replaced. That side-by-side is what decided the swap. And it fails open by construction — the vendor's own block is hidden only after ours has actually mounted, so a failed request means our decoration doesn't apply, never an empty rewards page.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395"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V2.40.0 → V2.51.0</a:t>
            </a:r>
          </a:p>
        </p:txBody>
      </p:sp>
      <p:sp>
        <p:nvSpPr>
          <p:cNvPr id="396"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Every code in the store, and whose it is</a:t>
            </a:r>
          </a:p>
        </p:txBody>
      </p:sp>
      <p:sp>
        <p:nvSpPr>
          <p:cNvPr id="397"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Shopify's discount list is a flat pile that cannot answer “whose is this?” . The first attempt at an answer was another list, and Tyler said so: “you made me exactly what I did not want.” Four layout options later, this is the shape he picked.</a:t>
            </a:r>
          </a:p>
        </p:txBody>
      </p:sp>
      <p:sp>
        <p:nvSpPr>
          <p:cNvPr id="398"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36,397</a:t>
            </a:r>
          </a:p>
        </p:txBody>
      </p:sp>
      <p:sp>
        <p:nvSpPr>
          <p:cNvPr id="399" name="t"/>
          <p:cNvSpPr txBox="1"/>
          <p:nvPr/>
        </p:nvSpPr>
        <p:spPr>
          <a:xfrm>
            <a:off x="502920" y="211944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uses on a single automatic discount — a whole class of machinery the board could not see at all until v2.47.0</a:t>
            </a:r>
          </a:p>
        </p:txBody>
      </p:sp>
      <p:sp>
        <p:nvSpPr>
          <p:cNvPr id="400" name="t"/>
          <p:cNvSpPr txBox="1"/>
          <p:nvPr/>
        </p:nvSpPr>
        <p:spPr>
          <a:xfrm>
            <a:off x="502920" y="244081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~1,600</a:t>
            </a:r>
          </a:p>
        </p:txBody>
      </p:sp>
      <p:sp>
        <p:nvSpPr>
          <p:cNvPr id="401" name="t"/>
          <p:cNvSpPr txBox="1"/>
          <p:nvPr/>
        </p:nvSpPr>
        <p:spPr>
          <a:xfrm>
            <a:off x="502920" y="276218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reward codes in the store, which drowned the in-house campaigns out of a newest-first list until the feed was filtered at Shopify</a:t>
            </a:r>
          </a:p>
        </p:txBody>
      </p:sp>
      <p:sp>
        <p:nvSpPr>
          <p:cNvPr id="402" name="t"/>
          <p:cNvSpPr txBox="1"/>
          <p:nvPr/>
        </p:nvSpPr>
        <p:spPr>
          <a:xfrm>
            <a:off x="502920" y="308356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1,278</a:t>
            </a:r>
          </a:p>
        </p:txBody>
      </p:sp>
      <p:sp>
        <p:nvSpPr>
          <p:cNvPr id="403" name="t"/>
          <p:cNvSpPr txBox="1"/>
          <p:nvPr/>
        </p:nvSpPr>
        <p:spPr>
          <a:xfrm>
            <a:off x="502920" y="340493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verified-group redemptions — Military 1,031, First Responder 247 — now their own section, because a benefit is not a campaign</a:t>
            </a:r>
          </a:p>
        </p:txBody>
      </p:sp>
      <p:sp>
        <p:nvSpPr>
          <p:cNvPr id="404" name="t"/>
          <p:cNvSpPr txBox="1"/>
          <p:nvPr/>
        </p:nvSpPr>
        <p:spPr>
          <a:xfrm>
            <a:off x="502920" y="372630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50</a:t>
            </a:r>
          </a:p>
        </p:txBody>
      </p:sp>
      <p:sp>
        <p:nvSpPr>
          <p:cNvPr id="405" name="t"/>
          <p:cNvSpPr txBox="1"/>
          <p:nvPr/>
        </p:nvSpPr>
        <p:spPr>
          <a:xfrm>
            <a:off x="502920" y="404768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human verdicts stored as data, so classifying a code never needs a deploy again</a:t>
            </a:r>
          </a:p>
        </p:txBody>
      </p:sp>
      <p:sp>
        <p:nvSpPr>
          <p:cNvPr id="406" name="r"/>
          <p:cNvSpPr/>
          <p:nvPr/>
        </p:nvSpPr>
        <p:spPr>
          <a:xfrm>
            <a:off x="502920" y="4369054"/>
            <a:ext cx="11185855" cy="955802"/>
          </a:xfrm>
          <a:prstGeom prst="roundRect">
            <a:avLst>
              <a:gd name="adj" fmla="val 7653"/>
            </a:avLst>
          </a:prstGeom>
          <a:solidFill>
            <a:srgbClr val="20202C"/>
          </a:solidFill>
          <a:ln w="9525">
            <a:solidFill>
              <a:srgbClr val="2E2E3D"/>
            </a:solidFill>
          </a:ln>
        </p:spPr>
        <p:txBody>
          <a:bodyPr/>
          <a:lstStyle/>
          <a:p/>
        </p:txBody>
      </p:sp>
      <p:sp>
        <p:nvSpPr>
          <p:cNvPr id="407" name="t"/>
          <p:cNvSpPr txBox="1"/>
          <p:nvPr/>
        </p:nvSpPr>
        <p:spPr>
          <a:xfrm>
            <a:off x="640080" y="4469638"/>
            <a:ext cx="10911535" cy="754634"/>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Discounts · the deck — Loyalty Both In-house one payload, filtered in the browser — flipping the switch is instant The money strip Live value out Redeemed Points liability Returned Loyalty money is knowable to the cent, because 100 points is $1. A percentage-off code's value is not — so the store side counts rather than pretends . 🔄 Lifecycle flow Active → Spent → Returned → Gone, as money totals. An active code idle over 14 days is flagged ⚠ nudge? — a customer who paid points for nothing yet. 👛 Wallet search Type a name, an email or a code. The answer is a person you can act on: give or take points, redeem on their behalf, return a code, full profile one tap away. 🗳 Rulings A verdict on a code beats every built-in pattern. Rule a family once and it covers whatever that machine mints tomorrow — proven on two codes that did not exist yet.</a:t>
            </a:r>
          </a:p>
        </p:txBody>
      </p:sp>
      <p:sp>
        <p:nvSpPr>
          <p:cNvPr id="408" name="t"/>
          <p:cNvSpPr txBox="1"/>
          <p:nvPr/>
        </p:nvSpPr>
        <p:spPr>
          <a:xfrm>
            <a:off x="502920" y="543458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Admin-only, and read-only where it counts — a browse surface that cannot mutate cannot break a live store</a:t>
            </a:r>
          </a:p>
        </p:txBody>
      </p:sp>
      <p:sp>
        <p:nvSpPr>
          <p:cNvPr id="409" name="t"/>
          <p:cNvSpPr txBox="1"/>
          <p:nvPr/>
        </p:nvSpPr>
        <p:spPr>
          <a:xfrm>
            <a:off x="502920" y="5755958"/>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deck exists because of a decision made two releases earlier: used codes stay in Shopify rather than being deleted. Deleting them keeps the admin tidy and destroys the only way to ask the store “was this spent?” — the check that exists because a private list of dead codes once caused a real double refund. So the store's list grows on purpose, and this is where anyone actually looks.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10"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V2.45.0 → V2.49.0</a:t>
            </a:r>
          </a:p>
        </p:txBody>
      </p:sp>
      <p:sp>
        <p:nvSpPr>
          <p:cNvPr id="411"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Give a thousand people points without giving anyone them twice</a:t>
            </a:r>
          </a:p>
        </p:txBody>
      </p:sp>
      <p:sp>
        <p:nvSpPr>
          <p:cNvPr id="412"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“Everyone who spent $X in the last N days gets Y points.” It moves real money in the balance customers can see, so it was built adversarially from the first line.</a:t>
            </a:r>
          </a:p>
        </p:txBody>
      </p:sp>
      <p:sp>
        <p:nvSpPr>
          <p:cNvPr id="413"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four rules it will not bend</a:t>
            </a:r>
          </a:p>
        </p:txBody>
      </p:sp>
      <p:sp>
        <p:nvSpPr>
          <p:cNvPr id="414" name="t"/>
          <p:cNvSpPr txBox="1"/>
          <p:nvPr/>
        </p:nvSpPr>
        <p:spPr>
          <a:xfrm>
            <a:off x="502920" y="19444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preview first The award button does not exist until the group has actually been looked at. A live count re-runs on every change to the filter.</a:t>
            </a:r>
          </a:p>
        </p:txBody>
      </p:sp>
      <p:sp>
        <p:nvSpPr>
          <p:cNvPr id="415" name="t"/>
          <p:cNvSpPr txBox="1"/>
          <p:nvPr/>
        </p:nvSpPr>
        <p:spPr>
          <a:xfrm>
            <a:off x="502920" y="22658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drift refusal Applying re-counts the group. If it changed since the preview, it refuses rather than paying a different set of people than the one that was approved — orders land constantly.</a:t>
            </a:r>
          </a:p>
        </p:txBody>
      </p:sp>
      <p:sp>
        <p:nvSpPr>
          <p:cNvPr id="416" name="t"/>
          <p:cNvSpPr txBox="1"/>
          <p:nvPr/>
        </p:nvSpPr>
        <p:spPr>
          <a:xfrm>
            <a:off x="502920" y="2587244"/>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receipt first A deterministic receipt per member, per campaign, per day is written and checked before the vendor is called . A crash and a retry pays nobody twice — and a failed award holds no receipt, so the retry pays exactly the ones that were missed.</a:t>
            </a:r>
          </a:p>
        </p:txBody>
      </p:sp>
      <p:sp>
        <p:nvSpPr>
          <p:cNvPr id="417" name="t"/>
          <p:cNvSpPr txBox="1"/>
          <p:nvPr/>
        </p:nvSpPr>
        <p:spPr>
          <a:xfrm>
            <a:off x="502920" y="31019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key hashes the filter Two different campaigns on the same day both pay . A re-run of the same campaign pays nobody. One test runs both cases against the same members.</a:t>
            </a:r>
          </a:p>
        </p:txBody>
      </p:sp>
      <p:sp>
        <p:nvSpPr>
          <p:cNvPr id="418" name="t"/>
          <p:cNvSpPr txBox="1"/>
          <p:nvPr/>
        </p:nvSpPr>
        <p:spPr>
          <a:xfrm>
            <a:off x="502920" y="3423349"/>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drift guard caught the test suite itself asserting a hardcoded count the seed data disagreed with — which is precisely its job. Awards go out in batches of 100 with an explicit remainder, and the filters compile to indexed per-candidate probes rather than one wide join, because the wide join is what took the database down two releases earlier.</a:t>
            </a:r>
          </a:p>
        </p:txBody>
      </p:sp>
      <p:sp>
        <p:nvSpPr>
          <p:cNvPr id="419" name="t"/>
          <p:cNvSpPr txBox="1"/>
          <p:nvPr/>
        </p:nvSpPr>
        <p:spPr>
          <a:xfrm>
            <a:off x="502920" y="3901250"/>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Composer</a:t>
            </a:r>
          </a:p>
        </p:txBody>
      </p:sp>
      <p:sp>
        <p:nvSpPr>
          <p:cNvPr id="420" name="r"/>
          <p:cNvSpPr/>
          <p:nvPr/>
        </p:nvSpPr>
        <p:spPr>
          <a:xfrm>
            <a:off x="502920" y="4250246"/>
            <a:ext cx="11185855" cy="780860"/>
          </a:xfrm>
          <a:prstGeom prst="roundRect">
            <a:avLst>
              <a:gd name="adj" fmla="val 9368"/>
            </a:avLst>
          </a:prstGeom>
          <a:solidFill>
            <a:srgbClr val="20202C"/>
          </a:solidFill>
          <a:ln w="9525">
            <a:solidFill>
              <a:srgbClr val="2E2E3D"/>
            </a:solidFill>
          </a:ln>
        </p:spPr>
        <p:txBody>
          <a:bodyPr/>
          <a:lstStyle/>
          <a:p/>
        </p:txBody>
      </p:sp>
      <p:sp>
        <p:nvSpPr>
          <p:cNvPr id="421" name="t"/>
          <p:cNvSpPr txBox="1"/>
          <p:nvPr/>
        </p:nvSpPr>
        <p:spPr>
          <a:xfrm>
            <a:off x="640080" y="4350830"/>
            <a:ext cx="10911535" cy="579692"/>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Discounts · Bulk — Who spent ≥ $150 in 90 days active subscriber holds an idle reward code cancelled a sub in 30 days points balance ≥ 1,000 1,284 customers match · 500 points each · running cost $6,420 Plays 🐋 Whales open 💎 Subscriber thank-you open 🔁 Win back the cancelled open 😴 Nudge the idle codes open Every play is priced live when it opens — the real match count and the real dollar cost, not a saved guess. Saving your own setup puts it on the same shelf.</a:t>
            </a:r>
          </a:p>
        </p:txBody>
      </p:sp>
      <p:sp>
        <p:nvSpPr>
          <p:cNvPr id="422" name="t"/>
          <p:cNvSpPr txBox="1"/>
          <p:nvPr/>
        </p:nvSpPr>
        <p:spPr>
          <a:xfrm>
            <a:off x="502920" y="514083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Recreated with sample figures — the chips and plays are the shipped ones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23"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V2.52.0 → V2.53.0</a:t>
            </a:r>
          </a:p>
        </p:txBody>
      </p:sp>
      <p:sp>
        <p:nvSpPr>
          <p:cNvPr id="424"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“It said sent.” It was never sent.</a:t>
            </a:r>
          </a:p>
        </p:txBody>
      </p:sp>
      <p:sp>
        <p:nvSpPr>
          <p:cNvPr id="425"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Tyler replied to a real customer from his phone. The app said success. Nothing arrived. It had nothing to do with the phone.</a:t>
            </a:r>
          </a:p>
        </p:txBody>
      </p:sp>
      <p:sp>
        <p:nvSpPr>
          <p:cNvPr id="426"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Three faults, one message</a:t>
            </a:r>
          </a:p>
        </p:txBody>
      </p:sp>
      <p:sp>
        <p:nvSpPr>
          <p:cNvPr id="427" name="t"/>
          <p:cNvSpPr txBox="1"/>
          <p:nvPr/>
        </p:nvSpPr>
        <p:spPr>
          <a:xfrm>
            <a:off x="502920" y="19444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reply was structurally malformed. A required field was never sent, so a reply could fail in an agent's face with a raw vendor error — which is exactly what an employee saw.</a:t>
            </a:r>
          </a:p>
        </p:txBody>
      </p:sp>
      <p:sp>
        <p:nvSpPr>
          <p:cNvPr id="428" name="t"/>
          <p:cNvSpPr txBox="1"/>
          <p:nvPr/>
        </p:nvSpPr>
        <p:spPr>
          <a:xfrm>
            <a:off x="502920" y="22658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Accepted is not delivered. The vendor accepts the message and sends it asynchronously . The app toasted “Reply sent” on any success code and never looked again.</a:t>
            </a:r>
          </a:p>
        </p:txBody>
      </p:sp>
      <p:sp>
        <p:nvSpPr>
          <p:cNvPr id="429" name="t"/>
          <p:cNvSpPr txBox="1"/>
          <p:nvPr/>
        </p:nvSpPr>
        <p:spPr>
          <a:xfrm>
            <a:off x="502920" y="258724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And it was sent from the wrong address. The vendor only delivers email from its own registered sending identity . A reply “from” the API login account is accepted and then quietly binned.</a:t>
            </a:r>
          </a:p>
        </p:txBody>
      </p:sp>
      <p:sp>
        <p:nvSpPr>
          <p:cNvPr id="430" name="t"/>
          <p:cNvSpPr txBox="1"/>
          <p:nvPr/>
        </p:nvSpPr>
        <p:spPr>
          <a:xfrm>
            <a:off x="502920" y="2908618"/>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send now checks. It probes the message a second and a half later and reports sent · failed · pending . The very first live send after this shipped was accepted and then silently failed — and the probe caught it. Under the old code that would have read “Reply sent.”</a:t>
            </a:r>
          </a:p>
        </p:txBody>
      </p:sp>
      <p:sp>
        <p:nvSpPr>
          <p:cNvPr id="431" name="t"/>
          <p:cNvSpPr txBox="1"/>
          <p:nvPr/>
        </p:nvSpPr>
        <p:spPr>
          <a:xfrm>
            <a:off x="502920" y="342334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The sender is pinned. Every outbound email leaves from the business support address, through one choke point that refuses loudly if the pin is missing.</a:t>
            </a:r>
          </a:p>
        </p:txBody>
      </p:sp>
      <p:sp>
        <p:nvSpPr>
          <p:cNvPr id="432" name="t"/>
          <p:cNvSpPr txBox="1"/>
          <p:nvPr/>
        </p:nvSpPr>
        <p:spPr>
          <a:xfrm>
            <a:off x="502920" y="3744722"/>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toast tells the truth now</a:t>
            </a:r>
          </a:p>
        </p:txBody>
      </p:sp>
      <p:sp>
        <p:nvSpPr>
          <p:cNvPr id="433" name="r"/>
          <p:cNvSpPr/>
          <p:nvPr/>
        </p:nvSpPr>
        <p:spPr>
          <a:xfrm>
            <a:off x="502920" y="4093718"/>
            <a:ext cx="11185855" cy="780860"/>
          </a:xfrm>
          <a:prstGeom prst="roundRect">
            <a:avLst>
              <a:gd name="adj" fmla="val 9368"/>
            </a:avLst>
          </a:prstGeom>
          <a:solidFill>
            <a:srgbClr val="20202C"/>
          </a:solidFill>
          <a:ln w="9525">
            <a:solidFill>
              <a:srgbClr val="2E2E3D"/>
            </a:solidFill>
          </a:ln>
        </p:spPr>
        <p:txBody>
          <a:bodyPr/>
          <a:lstStyle/>
          <a:p/>
        </p:txBody>
      </p:sp>
      <p:sp>
        <p:nvSpPr>
          <p:cNvPr id="434" name="t"/>
          <p:cNvSpPr txBox="1"/>
          <p:nvPr/>
        </p:nvSpPr>
        <p:spPr>
          <a:xfrm>
            <a:off x="640080" y="4194302"/>
            <a:ext cx="10911535" cy="579692"/>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Conversation · reply — ✓ Reply delivered — from support@flipmylifenow.com ✕ Accepted, then failed to send — the vendor took it and could not deliver it ⏳ Still pending — checked once, no verdict yet. Said out loud rather than guessed. Chat and social still mirror the customer's own address, and must — on those platforms the address is a platform handle, and more than a third of this tenant's tickets arrive that way. A missing sender is now a loud error, because an empty one serialises into something the vendor accepts and never delivers.</a:t>
            </a:r>
          </a:p>
        </p:txBody>
      </p:sp>
      <p:sp>
        <p:nvSpPr>
          <p:cNvPr id="435" name="t"/>
          <p:cNvSpPr txBox="1"/>
          <p:nvPr/>
        </p:nvSpPr>
        <p:spPr>
          <a:xfrm>
            <a:off x="502920" y="4984306"/>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uncomfortable footnote, kept rather than buried: return-label emails rode the same broken sender , so some labels sent before this may never have arrived.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36"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BIG IDEA</a:t>
            </a:r>
          </a:p>
        </p:txBody>
      </p:sp>
      <p:sp>
        <p:nvSpPr>
          <p:cNvPr id="437"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Marketing should come from customer service</a:t>
            </a:r>
          </a:p>
        </p:txBody>
      </p:sp>
      <p:sp>
        <p:nvSpPr>
          <p:cNvPr id="438"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Who knows what customers want better than the people they're already talking to? In HERMES the two systems are one — so the voice of the customer IS the marketing brief.</a:t>
            </a:r>
          </a:p>
        </p:txBody>
      </p:sp>
      <p:sp>
        <p:nvSpPr>
          <p:cNvPr id="439" name="t"/>
          <p:cNvSpPr txBox="1"/>
          <p:nvPr/>
        </p:nvSpPr>
        <p:spPr>
          <a:xfrm>
            <a:off x="502920" y="159550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a:t>
            </a:r>
          </a:p>
        </p:txBody>
      </p:sp>
      <p:sp>
        <p:nvSpPr>
          <p:cNvPr id="440" name="t"/>
          <p:cNvSpPr txBox="1"/>
          <p:nvPr/>
        </p:nvSpPr>
        <p:spPr>
          <a:xfrm>
            <a:off x="502920" y="19168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51,262 real conversations mined into ranked pain themes — cancel reasons, shipping pain, taste, price — in the customers' own words</a:t>
            </a:r>
          </a:p>
        </p:txBody>
      </p:sp>
      <p:sp>
        <p:nvSpPr>
          <p:cNvPr id="441" name="t"/>
          <p:cNvSpPr txBox="1"/>
          <p:nvPr/>
        </p:nvSpPr>
        <p:spPr>
          <a:xfrm>
            <a:off x="502920" y="223824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a:t>
            </a:r>
          </a:p>
        </p:txBody>
      </p:sp>
      <p:sp>
        <p:nvSpPr>
          <p:cNvPr id="442" name="t"/>
          <p:cNvSpPr txBox="1"/>
          <p:nvPr/>
        </p:nvSpPr>
        <p:spPr>
          <a:xfrm>
            <a:off x="502920" y="255962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Every save attempt is marketing tested at the moment of churn — we know which offers actually keep people, confirmed by paid reorders</a:t>
            </a:r>
          </a:p>
        </p:txBody>
      </p:sp>
      <p:sp>
        <p:nvSpPr>
          <p:cNvPr id="443" name="t"/>
          <p:cNvSpPr txBox="1"/>
          <p:nvPr/>
        </p:nvSpPr>
        <p:spPr>
          <a:xfrm>
            <a:off x="502920" y="288099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3</a:t>
            </a:r>
          </a:p>
        </p:txBody>
      </p:sp>
      <p:sp>
        <p:nvSpPr>
          <p:cNvPr id="444" name="t"/>
          <p:cNvSpPr txBox="1"/>
          <p:nvPr/>
        </p:nvSpPr>
        <p:spPr>
          <a:xfrm>
            <a:off x="502920" y="320236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Win-back lists build themselves — cancelled subscribers and quiet one-timers, segmented and ready for a campaign</a:t>
            </a:r>
          </a:p>
        </p:txBody>
      </p:sp>
      <p:sp>
        <p:nvSpPr>
          <p:cNvPr id="445" name="t"/>
          <p:cNvSpPr txBox="1"/>
          <p:nvPr/>
        </p:nvSpPr>
        <p:spPr>
          <a:xfrm>
            <a:off x="502920" y="352374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4</a:t>
            </a:r>
          </a:p>
        </p:txBody>
      </p:sp>
      <p:sp>
        <p:nvSpPr>
          <p:cNvPr id="446" name="t"/>
          <p:cNvSpPr txBox="1"/>
          <p:nvPr/>
        </p:nvSpPr>
        <p:spPr>
          <a:xfrm>
            <a:off x="502920" y="384511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One-click reports turn support reality into campaign strategy — no survey, no agency, no guessing</a:t>
            </a:r>
          </a:p>
        </p:txBody>
      </p:sp>
      <p:sp>
        <p:nvSpPr>
          <p:cNvPr id="447" name="r"/>
          <p:cNvSpPr/>
          <p:nvPr/>
        </p:nvSpPr>
        <p:spPr>
          <a:xfrm>
            <a:off x="502920" y="4166489"/>
            <a:ext cx="11185855" cy="430974"/>
          </a:xfrm>
          <a:prstGeom prst="roundRect">
            <a:avLst>
              <a:gd name="adj" fmla="val 16974"/>
            </a:avLst>
          </a:prstGeom>
          <a:solidFill>
            <a:srgbClr val="20202C"/>
          </a:solidFill>
          <a:ln w="9525">
            <a:solidFill>
              <a:srgbClr val="2E2E3D"/>
            </a:solidFill>
          </a:ln>
        </p:spPr>
        <p:txBody>
          <a:bodyPr/>
          <a:lstStyle/>
          <a:p/>
        </p:txBody>
      </p:sp>
      <p:sp>
        <p:nvSpPr>
          <p:cNvPr id="448" name="t"/>
          <p:cNvSpPr txBox="1"/>
          <p:nvPr/>
        </p:nvSpPr>
        <p:spPr>
          <a:xfrm>
            <a:off x="640080" y="4267073"/>
            <a:ext cx="10911535" cy="229807"/>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Insights · Top pain points — Top pain points Cancel requests Refunds Shipping &amp; delivery Product taste Skips &amp; pauses Address changes</a:t>
            </a:r>
          </a:p>
        </p:txBody>
      </p:sp>
      <p:sp>
        <p:nvSpPr>
          <p:cNvPr id="449" name="t"/>
          <p:cNvSpPr txBox="1"/>
          <p:nvPr/>
        </p:nvSpPr>
        <p:spPr>
          <a:xfrm>
            <a:off x="502920" y="470719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Ranked from 51,262 real conversations — this list IS the marketing brief</a:t>
            </a:r>
          </a:p>
        </p:txBody>
      </p:sp>
      <p:sp>
        <p:nvSpPr>
          <p:cNvPr id="450" name="t"/>
          <p:cNvSpPr txBox="1"/>
          <p:nvPr/>
        </p:nvSpPr>
        <p:spPr>
          <a:xfrm>
            <a:off x="502920" y="5028565"/>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These four numbers used to sit at the top of the Support Hub, above the work. v2.24.0 took them out: they are figures you read at a desk, not the thing an agent needs first thing in the morning. They live in the Insights report builder now, where they run over the whole book rather than one rotating slice — and taking them out also killed a cron job that had been scanning 400 ticket bodies a tick to warm a cache nothing 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51"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HERMES IN EIGHT ANSWERS</a:t>
            </a:r>
          </a:p>
        </p:txBody>
      </p:sp>
      <p:sp>
        <p:nvSpPr>
          <p:cNvPr id="452"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Remember this</a:t>
            </a:r>
          </a:p>
        </p:txBody>
      </p:sp>
      <p:sp>
        <p:nvSpPr>
          <p:cNvPr id="453" name="t"/>
          <p:cNvSpPr txBox="1"/>
          <p:nvPr/>
        </p:nvSpPr>
        <p:spPr>
          <a:xfrm>
            <a:off x="502920" y="119176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How fast does any queue category open?</a:t>
            </a:r>
          </a:p>
        </p:txBody>
      </p:sp>
      <p:sp>
        <p:nvSpPr>
          <p:cNvPr id="454" name="t"/>
          <p:cNvSpPr txBox="1"/>
          <p:nvPr/>
        </p:nvSpPr>
        <p:spPr>
          <a:xfrm>
            <a:off x="502920" y="151314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~200ms, from the precomputed cache — at 150k+ customers. The rebuild belongs to the cron; a request never does it.</a:t>
            </a:r>
          </a:p>
        </p:txBody>
      </p:sp>
      <p:sp>
        <p:nvSpPr>
          <p:cNvPr id="455" name="t"/>
          <p:cNvSpPr txBox="1"/>
          <p:nvPr/>
        </p:nvSpPr>
        <p:spPr>
          <a:xfrm>
            <a:off x="502920" y="183451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What counts as a "save"?</a:t>
            </a:r>
          </a:p>
        </p:txBody>
      </p:sp>
      <p:sp>
        <p:nvSpPr>
          <p:cNvPr id="456" name="t"/>
          <p:cNvSpPr txBox="1"/>
          <p:nvPr/>
        </p:nvSpPr>
        <p:spPr>
          <a:xfrm>
            <a:off x="502920" y="215588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Only a paid reorder. Free product never counts.</a:t>
            </a:r>
          </a:p>
        </p:txBody>
      </p:sp>
      <p:sp>
        <p:nvSpPr>
          <p:cNvPr id="457" name="t"/>
          <p:cNvSpPr txBox="1"/>
          <p:nvPr/>
        </p:nvSpPr>
        <p:spPr>
          <a:xfrm>
            <a:off x="502920" y="247726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When does a return get refunded?</a:t>
            </a:r>
          </a:p>
        </p:txBody>
      </p:sp>
      <p:sp>
        <p:nvSpPr>
          <p:cNvPr id="458" name="t"/>
          <p:cNvSpPr txBox="1"/>
          <p:nvPr/>
        </p:nvSpPr>
        <p:spPr>
          <a:xfrm>
            <a:off x="502920" y="279863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When the warehouse physically has it — a task fires automatically.</a:t>
            </a:r>
          </a:p>
        </p:txBody>
      </p:sp>
      <p:sp>
        <p:nvSpPr>
          <p:cNvPr id="459" name="t"/>
          <p:cNvSpPr txBox="1"/>
          <p:nvPr/>
        </p:nvSpPr>
        <p:spPr>
          <a:xfrm>
            <a:off x="502920" y="312000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Who gets flagged as a heat case?</a:t>
            </a:r>
          </a:p>
        </p:txBody>
      </p:sp>
      <p:sp>
        <p:nvSpPr>
          <p:cNvPr id="460" name="t"/>
          <p:cNvSpPr txBox="1"/>
          <p:nvPr/>
        </p:nvSpPr>
        <p:spPr>
          <a:xfrm>
            <a:off x="502920" y="344138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Customers who are angry in their OWN words — not keyword noise.</a:t>
            </a:r>
          </a:p>
        </p:txBody>
      </p:sp>
      <p:sp>
        <p:nvSpPr>
          <p:cNvPr id="461" name="t"/>
          <p:cNvSpPr txBox="1"/>
          <p:nvPr/>
        </p:nvSpPr>
        <p:spPr>
          <a:xfrm>
            <a:off x="502920" y="376275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Where do marketing insights come from?</a:t>
            </a:r>
          </a:p>
        </p:txBody>
      </p:sp>
      <p:sp>
        <p:nvSpPr>
          <p:cNvPr id="462" name="t"/>
          <p:cNvSpPr txBox="1"/>
          <p:nvPr/>
        </p:nvSpPr>
        <p:spPr>
          <a:xfrm>
            <a:off x="502920" y="408413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Customer service. The two systems are one.</a:t>
            </a:r>
          </a:p>
        </p:txBody>
      </p:sp>
      <p:sp>
        <p:nvSpPr>
          <p:cNvPr id="463" name="t"/>
          <p:cNvSpPr txBox="1"/>
          <p:nvPr/>
        </p:nvSpPr>
        <p:spPr>
          <a:xfrm>
            <a:off x="502920" y="440550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Who keeps the loyalty ledger now?</a:t>
            </a:r>
          </a:p>
        </p:txBody>
      </p:sp>
      <p:sp>
        <p:nvSpPr>
          <p:cNvPr id="464" name="t"/>
          <p:cNvSpPr txBox="1"/>
          <p:nvPr/>
        </p:nvSpPr>
        <p:spPr>
          <a:xfrm>
            <a:off x="502920" y="472687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Hermes does — a plain sum over every mirrored event, clawbacks included, because the vendor writes a clawback as its own offsetting row.</a:t>
            </a:r>
          </a:p>
        </p:txBody>
      </p:sp>
      <p:sp>
        <p:nvSpPr>
          <p:cNvPr id="465" name="t"/>
          <p:cNvSpPr txBox="1"/>
          <p:nvPr/>
        </p:nvSpPr>
        <p:spPr>
          <a:xfrm>
            <a:off x="502920" y="504825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Who mints a reward code?</a:t>
            </a:r>
          </a:p>
        </p:txBody>
      </p:sp>
      <p:sp>
        <p:nvSpPr>
          <p:cNvPr id="466" name="t"/>
          <p:cNvSpPr txBox="1"/>
          <p:nvPr/>
        </p:nvSpPr>
        <p:spPr>
          <a:xfrm>
            <a:off x="502920" y="536962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Hermes. One Shopify discount per redemption, locked to the buyer, usable once. Every live code is owned; none are pooled.</a:t>
            </a:r>
          </a:p>
        </p:txBody>
      </p:sp>
      <p:sp>
        <p:nvSpPr>
          <p:cNvPr id="467" name="t"/>
          <p:cNvSpPr txBox="1"/>
          <p:nvPr/>
        </p:nvSpPr>
        <p:spPr>
          <a:xfrm>
            <a:off x="502920" y="56909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Q Has the loyalty flip happened?</a:t>
            </a:r>
          </a:p>
        </p:txBody>
      </p:sp>
      <p:sp>
        <p:nvSpPr>
          <p:cNvPr id="468" name="t"/>
          <p:cNvSpPr txBox="1"/>
          <p:nvPr/>
        </p:nvSpPr>
        <p:spPr>
          <a:xfrm>
            <a:off x="502920" y="60123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No. The gate has been green since 2026-07-31. Throwing it is still one deliberate, typed-confirm action, and it is Tyler's.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69"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HERMES IN EIGHT ANSWERS  ·  (CONT.)</a:t>
            </a:r>
          </a:p>
        </p:txBody>
      </p:sp>
      <p:sp>
        <p:nvSpPr>
          <p:cNvPr id="470"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Remember this (cont.)</a:t>
            </a:r>
          </a:p>
        </p:txBody>
      </p:sp>
      <p:sp>
        <p:nvSpPr>
          <p:cNvPr id="471" name="t"/>
          <p:cNvSpPr txBox="1"/>
          <p:nvPr/>
        </p:nvSpPr>
        <p:spPr>
          <a:xfrm>
            <a:off x="502920" y="1191768"/>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One team. One screen. One ledger. 323 tests green · 0 genuine ledger mismatches across 59,916 members.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72"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FEATURE OVERHAUL · V1.4.2 → V2.54.0 · 2026-07-29 → 2026-08-17</a:t>
            </a:r>
          </a:p>
        </p:txBody>
      </p:sp>
      <p:sp>
        <p:nvSpPr>
          <p:cNvPr id="473"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Rivo's job kept getting smaller.</a:t>
            </a:r>
          </a:p>
        </p:txBody>
      </p:sp>
      <p:sp>
        <p:nvSpPr>
          <p:cNvPr id="474"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Tyler: “Hermes is essentially going to be the system of record for everything eventually anyways.” Nobody ripped the vendor out. Sixty-five releases just kept taking pieces of the job and proving each one worked before taking the next.</a:t>
            </a:r>
          </a:p>
        </p:txBody>
      </p:sp>
      <p:sp>
        <p:nvSpPr>
          <p:cNvPr id="475"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seam</a:t>
            </a:r>
          </a:p>
        </p:txBody>
      </p:sp>
      <p:sp>
        <p:nvSpPr>
          <p:cNvPr id="476" name="t"/>
          <p:cNvSpPr txBox="1"/>
          <p:nvPr/>
        </p:nvSpPr>
        <p:spPr>
          <a:xfrm>
            <a:off x="502920" y="211944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server/loyalty.js — a provider interface. Swapping vendors is “write a second provider, zero route changes”</a:t>
            </a:r>
          </a:p>
        </p:txBody>
      </p:sp>
      <p:sp>
        <p:nvSpPr>
          <p:cNvPr id="477" name="t"/>
          <p:cNvSpPr txBox="1"/>
          <p:nvPr/>
        </p:nvSpPr>
        <p:spPr>
          <a:xfrm>
            <a:off x="502920" y="244081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100%</a:t>
            </a:r>
          </a:p>
        </p:txBody>
      </p:sp>
      <p:sp>
        <p:nvSpPr>
          <p:cNvPr id="478" name="t"/>
          <p:cNvSpPr txBox="1"/>
          <p:nvPr/>
        </p:nvSpPr>
        <p:spPr>
          <a:xfrm>
            <a:off x="502920" y="276218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ledger correct on the whole book — 59,916 members compared, 11 apparent gaps, all 11 proven to be measurement lag, 0 genuine</a:t>
            </a:r>
          </a:p>
        </p:txBody>
      </p:sp>
      <p:sp>
        <p:nvSpPr>
          <p:cNvPr id="479" name="t"/>
          <p:cNvSpPr txBox="1"/>
          <p:nvPr/>
        </p:nvSpPr>
        <p:spPr>
          <a:xfrm>
            <a:off x="502920" y="308356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zero pooled</a:t>
            </a:r>
          </a:p>
        </p:txBody>
      </p:sp>
      <p:sp>
        <p:nvSpPr>
          <p:cNvPr id="480" name="t"/>
          <p:cNvSpPr txBox="1"/>
          <p:nvPr/>
        </p:nvSpPr>
        <p:spPr>
          <a:xfrm>
            <a:off x="502920" y="340493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every live reward code is its own Shopify discount , bound to the customer who paid and usable exactly once</a:t>
            </a:r>
          </a:p>
        </p:txBody>
      </p:sp>
      <p:sp>
        <p:nvSpPr>
          <p:cNvPr id="481" name="t"/>
          <p:cNvSpPr txBox="1"/>
          <p:nvPr/>
        </p:nvSpPr>
        <p:spPr>
          <a:xfrm>
            <a:off x="502920" y="372630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9 routes</a:t>
            </a:r>
          </a:p>
        </p:txBody>
      </p:sp>
      <p:sp>
        <p:nvSpPr>
          <p:cNvPr id="482" name="t"/>
          <p:cNvSpPr txBox="1"/>
          <p:nvPr/>
        </p:nvSpPr>
        <p:spPr>
          <a:xfrm>
            <a:off x="502920" y="404768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whole storefront widget served by Hermes — and since v2.38.0 Hermes draws the rewards list a customer sees , which the vendor could never do for a code it did not mint</a:t>
            </a:r>
          </a:p>
        </p:txBody>
      </p:sp>
      <p:sp>
        <p:nvSpPr>
          <p:cNvPr id="483" name="t"/>
          <p:cNvSpPr txBox="1"/>
          <p:nvPr/>
        </p:nvSpPr>
        <p:spPr>
          <a:xfrm>
            <a:off x="502920" y="436905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1,500 / $15</a:t>
            </a:r>
          </a:p>
        </p:txBody>
      </p:sp>
      <p:sp>
        <p:nvSpPr>
          <p:cNvPr id="484" name="t"/>
          <p:cNvSpPr txBox="1"/>
          <p:nvPr/>
        </p:nvSpPr>
        <p:spPr>
          <a:xfrm>
            <a:off x="502920" y="469042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referral engine, rebuilt native at full parity with the live program — attribution rides the friend's own minted code , so it survives devices and browsers</a:t>
            </a:r>
          </a:p>
        </p:txBody>
      </p:sp>
      <p:sp>
        <p:nvSpPr>
          <p:cNvPr id="485" name="t"/>
          <p:cNvSpPr txBox="1"/>
          <p:nvPr/>
        </p:nvSpPr>
        <p:spPr>
          <a:xfrm>
            <a:off x="502920" y="501180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161 → 323</a:t>
            </a:r>
          </a:p>
        </p:txBody>
      </p:sp>
      <p:sp>
        <p:nvSpPr>
          <p:cNvPr id="486" name="t"/>
          <p:cNvSpPr txBox="1"/>
          <p:nvPr/>
        </p:nvSpPr>
        <p:spPr>
          <a:xfrm>
            <a:off x="502920" y="53331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tests green across the arc — the suite doubled, and several of its members exist because a bug got asserted as a guarantee first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87"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FEATURE OVERHAUL · V1.4.2 → V2.54.0 · 2026-07-29 → 2026-08-17  ·  (CONT.)</a:t>
            </a:r>
          </a:p>
        </p:txBody>
      </p:sp>
      <p:sp>
        <p:nvSpPr>
          <p:cNvPr id="488"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Rivo's job kept getting smaller. (cont.)</a:t>
            </a:r>
          </a:p>
        </p:txBody>
      </p:sp>
      <p:graphicFrame>
        <p:nvGraphicFramePr>
          <p:cNvPr id="489" name="tbl"/>
          <p:cNvGraphicFramePr>
            <a:graphicFrameLocks noGrp="1"/>
          </p:cNvGraphicFramePr>
          <p:nvPr/>
        </p:nvGraphicFramePr>
        <p:xfrm>
          <a:off x="502920" y="1191768"/>
          <a:ext cx="11185855" cy="1645920"/>
        </p:xfrm>
        <a:graphic>
          <a:graphicData uri="http://schemas.openxmlformats.org/drawingml/2006/table">
            <a:tbl>
              <a:tblPr firstRow="1" bandRow="0"/>
              <a:tblGrid>
                <a:gridCol w="2011680"/>
                <a:gridCol w="4587088"/>
                <a:gridCol w="4587088"/>
              </a:tblGrid>
              <a:tr h="274320">
                <a:tc>
                  <a:txBody>
                    <a:bodyPr/>
                    <a:lstStyle/>
                    <a:p>
                      <a:pPr algn="l"/>
                      <a:r>
                        <a:rPr lang="en-US" sz="850" b="1" dirty="0">
                          <a:solidFill>
                            <a:srgbClr val="A9AEC2"/>
                          </a:solidFill>
                          <a:latin typeface="Segoe UI"/>
                        </a:rPr>
                        <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Before</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After</a:t>
                      </a:r>
                    </a:p>
                  </a:txBody>
                  <a:tcPr marL="45720" marR="45720" marT="18288" marB="18288">
                    <a:lnB w="6350">
                      <a:solidFill>
                        <a:srgbClr val="2E2E3D"/>
                      </a:solidFill>
                    </a:lnB>
                    <a:solidFill>
                      <a:srgbClr val="141419"/>
                    </a:solidFill>
                  </a:tcPr>
                </a:tc>
              </a:tr>
              <a:tr h="274320">
                <a:tc>
                  <a:txBody>
                    <a:bodyPr/>
                    <a:lstStyle/>
                    <a:p>
                      <a:pPr algn="l"/>
                      <a:r>
                        <a:rPr lang="en-US" sz="900" b="1" dirty="0">
                          <a:solidFill>
                            <a:srgbClr val="A9AEC2"/>
                          </a:solidFill>
                          <a:latin typeface="Segoe UI"/>
                        </a:rPr>
                        <a:t>The balance</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Whatever the vendor's column said. No independent recompute.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Recomputed from mirrored events — and the formula itself was corrected by certification , not by opinion</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Reward codes</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The vendor minted codes Hermes couldn't see and could never un-redeem</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Hermes mints them: one discount per redemption, owned, single-use, voidable</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What the customer sees</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The vendor's hosted rewards page. A Hermes-minted code appeared nowhere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Hermes draws the rewards block, Ways to Redeem and the redeemed list — plus its own rewards page and launcher</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“Was this spent?”</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Shopify's usage counter — which never moves for a subscription order , so four money guards were blind</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Ask for the order that carries the code . True for web checkout and subscription billing alike, and it names the order</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A9AEC2"/>
                          </a:solidFill>
                          <a:latin typeface="Segoe UI"/>
                        </a:rPr>
                        <a:t>The store's discounts</a:t>
                      </a:r>
                    </a:p>
                  </a:txBody>
                  <a:tcPr marL="45720" marR="45720" marT="18288" marB="18288">
                    <a:lnB w="6350">
                      <a:solidFill>
                        <a:srgbClr val="2E2E3D"/>
                      </a:solidFill>
                    </a:lnB>
                    <a:solidFill>
                      <a:srgbClr val="17171C"/>
                    </a:solidFill>
                  </a:tcPr>
                </a:tc>
                <a:tc>
                  <a:txBody>
                    <a:bodyPr/>
                    <a:lstStyle/>
                    <a:p>
                      <a:pPr algn="l"/>
                      <a:r>
                        <a:rPr lang="en-US" sz="900" dirty="0">
                          <a:solidFill>
                            <a:srgbClr val="FF5A5F"/>
                          </a:solidFill>
                          <a:latin typeface="Segoe UI"/>
                        </a:rPr>
                        <a:t>A flat pile of codes Shopify cannot attribute to anyone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A registry that knows whose each one is — plus 50 human rulings stored as data , so a verdict never needs a deploy</a:t>
                      </a:r>
                    </a:p>
                  </a:txBody>
                  <a:tcPr marL="45720" marR="45720" marT="18288" marB="18288">
                    <a:lnB w="6350">
                      <a:solidFill>
                        <a:srgbClr val="2E2E3D"/>
                      </a:solidFill>
                    </a:lnB>
                    <a:solidFill>
                      <a:srgbClr val="17171C"/>
                    </a:solidFill>
                  </a:tcPr>
                </a:tc>
              </a:tr>
            </a:tbl>
          </a:graphicData>
        </a:graphic>
      </p:graphicFrame>
      <p:sp>
        <p:nvSpPr>
          <p:cNvPr id="490" name="t"/>
          <p:cNvSpPr txBox="1"/>
          <p:nvPr/>
        </p:nvSpPr>
        <p:spPr>
          <a:xfrm>
            <a:off x="502920" y="3020568"/>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What is still the vendor's: the points balance, the earning rules and the tier ladder . The engine that replaces them is built, certified and switched off — waiting on one typed confirmation.</a:t>
            </a:r>
          </a:p>
        </p:txBody>
      </p:sp>
      <p:sp>
        <p:nvSpPr>
          <p:cNvPr id="491" name="t"/>
          <p:cNvSpPr txBox="1"/>
          <p:nvPr/>
        </p:nvSpPr>
        <p:spPr>
          <a:xfrm>
            <a:off x="502920" y="332352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Feature overhaul · replaced only by a newer overhaul of the same type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2"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TOTAL INTEGRATION</a:t>
            </a:r>
          </a:p>
        </p:txBody>
      </p:sp>
      <p:sp>
        <p:nvSpPr>
          <p:cNvPr id="43"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Five services, one bloodstream</a:t>
            </a:r>
          </a:p>
        </p:txBody>
      </p:sp>
      <p:sp>
        <p:nvSpPr>
          <p:cNvPr id="44"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Data flows in live — webhooks in seconds, full syncs on the cron. Every action flows back out on the platforms' own rails. Nothing is a copy; everything is the real thing.</a:t>
            </a:r>
          </a:p>
        </p:txBody>
      </p:sp>
      <p:sp>
        <p:nvSpPr>
          <p:cNvPr id="45" name="t"/>
          <p:cNvSpPr txBox="1"/>
          <p:nvPr/>
        </p:nvSpPr>
        <p:spPr>
          <a:xfrm>
            <a:off x="502920" y="159550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Shopify 293,979 orders · five webhook topics, registered v2.48.0</a:t>
            </a:r>
          </a:p>
        </p:txBody>
      </p:sp>
      <p:sp>
        <p:nvSpPr>
          <p:cNvPr id="46" name="t"/>
          <p:cNvSpPr txBox="1"/>
          <p:nvPr/>
        </p:nvSpPr>
        <p:spPr>
          <a:xfrm>
            <a:off x="502920" y="19168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47" name="t"/>
          <p:cNvSpPr txBox="1"/>
          <p:nvPr/>
        </p:nvSpPr>
        <p:spPr>
          <a:xfrm>
            <a:off x="502920" y="223824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Recharge 21,167 active subscriptions · full charge history · 71,906 subscription timelines backfilled</a:t>
            </a:r>
          </a:p>
        </p:txBody>
      </p:sp>
      <p:sp>
        <p:nvSpPr>
          <p:cNvPr id="48" name="t"/>
          <p:cNvSpPr txBox="1"/>
          <p:nvPr/>
        </p:nvSpPr>
        <p:spPr>
          <a:xfrm>
            <a:off x="502920" y="255962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49" name="t"/>
          <p:cNvSpPr txBox="1"/>
          <p:nvPr/>
        </p:nvSpPr>
        <p:spPr>
          <a:xfrm>
            <a:off x="502920" y="288099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HERMES the single brain · 284,179 shipments</a:t>
            </a:r>
          </a:p>
        </p:txBody>
      </p:sp>
      <p:sp>
        <p:nvSpPr>
          <p:cNvPr id="50" name="t"/>
          <p:cNvSpPr txBox="1"/>
          <p:nvPr/>
        </p:nvSpPr>
        <p:spPr>
          <a:xfrm>
            <a:off x="502920" y="320236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51" name="t"/>
          <p:cNvSpPr txBox="1"/>
          <p:nvPr/>
        </p:nvSpPr>
        <p:spPr>
          <a:xfrm>
            <a:off x="502920" y="352374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Gorgias 51,262 tickets mined</a:t>
            </a:r>
          </a:p>
        </p:txBody>
      </p:sp>
      <p:sp>
        <p:nvSpPr>
          <p:cNvPr id="52" name="t"/>
          <p:cNvSpPr txBox="1"/>
          <p:nvPr/>
        </p:nvSpPr>
        <p:spPr>
          <a:xfrm>
            <a:off x="502920" y="384511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53" name="t"/>
          <p:cNvSpPr txBox="1"/>
          <p:nvPr/>
        </p:nvSpPr>
        <p:spPr>
          <a:xfrm>
            <a:off x="502920" y="416648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Rivo 66,990 loyalty events mirrored · 59,916 linked members</a:t>
            </a:r>
          </a:p>
        </p:txBody>
      </p:sp>
      <p:sp>
        <p:nvSpPr>
          <p:cNvPr id="54" name="t"/>
          <p:cNvSpPr txBox="1"/>
          <p:nvPr/>
        </p:nvSpPr>
        <p:spPr>
          <a:xfrm>
            <a:off x="502920" y="448786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55" name="t"/>
          <p:cNvSpPr txBox="1"/>
          <p:nvPr/>
        </p:nvSpPr>
        <p:spPr>
          <a:xfrm>
            <a:off x="502920" y="480923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Flexport six webhook events, re-registered 08-13 — the Logistics API 2024-07 has no order-list endpoint</a:t>
            </a:r>
          </a:p>
        </p:txBody>
      </p:sp>
      <p:sp>
        <p:nvSpPr>
          <p:cNvPr id="56" name="t"/>
          <p:cNvSpPr txBox="1"/>
          <p:nvPr/>
        </p:nvSpPr>
        <p:spPr>
          <a:xfrm>
            <a:off x="502920" y="513061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Webhooks land in seconds</a:t>
            </a:r>
          </a:p>
        </p:txBody>
      </p:sp>
      <p:sp>
        <p:nvSpPr>
          <p:cNvPr id="57" name="t"/>
          <p:cNvSpPr txBox="1"/>
          <p:nvPr/>
        </p:nvSpPr>
        <p:spPr>
          <a:xfrm>
            <a:off x="502920" y="545198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Cron lanes: 30-min main · Rivo at (10,40) · loyalty heartbeat */5</a:t>
            </a:r>
          </a:p>
        </p:txBody>
      </p:sp>
      <p:sp>
        <p:nvSpPr>
          <p:cNvPr id="58" name="t"/>
          <p:cNvSpPr txBox="1"/>
          <p:nvPr/>
        </p:nvSpPr>
        <p:spPr>
          <a:xfrm>
            <a:off x="502920" y="577335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 Actions run on the real platforms — never a shadow copy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492"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PERFORMANCE OVERHAUL · V1.4.2 → V2.54.0</a:t>
            </a:r>
          </a:p>
        </p:txBody>
      </p:sp>
      <p:sp>
        <p:nvSpPr>
          <p:cNvPr id="493"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Four full table scans, found and cut</a:t>
            </a:r>
          </a:p>
        </p:txBody>
      </p:sp>
      <p:sp>
        <p:nvSpPr>
          <p:cNvPr id="494"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Every one of these looked like something else first — a slow app, a vendor outage, a database problem. Every one was a query reading the entire customer table to answer a question about one person. All four were measured against production before a line changed.</a:t>
            </a:r>
          </a:p>
        </p:txBody>
      </p:sp>
      <p:sp>
        <p:nvSpPr>
          <p:cNvPr id="495"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154,659 → 0</a:t>
            </a:r>
          </a:p>
        </p:txBody>
      </p:sp>
      <p:sp>
        <p:nvSpPr>
          <p:cNvPr id="496" name="t"/>
          <p:cNvSpPr txBox="1"/>
          <p:nvPr/>
        </p:nvSpPr>
        <p:spPr>
          <a:xfrm>
            <a:off x="502920" y="2119440"/>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Every customer lookup (v1.4.2) — the code matched on lowercased email, the index was on the plain column, and an index cannot serve an expression. One Recharge sync walked ~500 records and scanned ~77 million rows. The connectors had been silently dead for two days</a:t>
            </a:r>
          </a:p>
        </p:txBody>
      </p:sp>
      <p:sp>
        <p:nvSpPr>
          <p:cNvPr id="497" name="t"/>
          <p:cNvSpPr txBox="1"/>
          <p:nvPr/>
        </p:nvSpPr>
        <p:spPr>
          <a:xfrm>
            <a:off x="502920" y="26341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reset → 3.2ms</a:t>
            </a:r>
          </a:p>
        </p:txBody>
      </p:sp>
      <p:sp>
        <p:nvSpPr>
          <p:cNvPr id="498" name="t"/>
          <p:cNvSpPr txBox="1"/>
          <p:nvPr/>
        </p:nvSpPr>
        <p:spPr>
          <a:xfrm>
            <a:off x="502920" y="2955544"/>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discount deck (v2.45.2) — one OR inside a join condition, which SQLite cannot optimise, so it scanned the 138k customer table per coupon row . Run alone against production it returned “D1 exceeded its CPU time limit and was reset”. Every queue error that morning was collateral from a click on this tab</a:t>
            </a:r>
          </a:p>
        </p:txBody>
      </p:sp>
      <p:sp>
        <p:nvSpPr>
          <p:cNvPr id="499" name="t"/>
          <p:cNvSpPr txBox="1"/>
          <p:nvPr/>
        </p:nvSpPr>
        <p:spPr>
          <a:xfrm>
            <a:off x="502920" y="34702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157,468 → 21</a:t>
            </a:r>
          </a:p>
        </p:txBody>
      </p:sp>
      <p:sp>
        <p:nvSpPr>
          <p:cNvPr id="500" name="t"/>
          <p:cNvSpPr txBox="1"/>
          <p:nvPr/>
        </p:nvSpPr>
        <p:spPr>
          <a:xfrm>
            <a:off x="502920" y="3791649"/>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webhook hot path (v2.53.0) — the duplicate-healing lookup OR'd email against alternate emails in one query, so every single order, customer and subscription delivery read the whole tenant to serve the 19 customers who have a second address. 132.7ms → 1.4ms per delivery</a:t>
            </a:r>
          </a:p>
        </p:txBody>
      </p:sp>
      <p:sp>
        <p:nvSpPr>
          <p:cNvPr id="501" name="t"/>
          <p:cNvSpPr txBox="1"/>
          <p:nvPr/>
        </p:nvSpPr>
        <p:spPr>
          <a:xfrm>
            <a:off x="502920" y="430638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718,562 rows</a:t>
            </a:r>
          </a:p>
        </p:txBody>
      </p:sp>
      <p:sp>
        <p:nvSpPr>
          <p:cNvPr id="502" name="t"/>
          <p:cNvSpPr txBox="1"/>
          <p:nvPr/>
        </p:nvSpPr>
        <p:spPr>
          <a:xfrm>
            <a:off x="502920" y="4627753"/>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at-risk queue (v2.54.0) — a cache miss used to rebuild inside the request; the first query alone reads 718,562 rows in 618ms before grouping every order, shipment, subscription and ticket. The page agents hit hardest was the one that could take the worker down</a:t>
            </a:r>
          </a:p>
        </p:txBody>
      </p:sp>
      <p:sp>
        <p:nvSpPr>
          <p:cNvPr id="503" name="t"/>
          <p:cNvSpPr txBox="1"/>
          <p:nvPr/>
        </p:nvSpPr>
        <p:spPr>
          <a:xfrm>
            <a:off x="502920" y="514248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one wave a day</a:t>
            </a:r>
          </a:p>
        </p:txBody>
      </p:sp>
      <p:sp>
        <p:nvSpPr>
          <p:cNvPr id="504" name="t"/>
          <p:cNvSpPr txBox="1"/>
          <p:nvPr/>
        </p:nvSpPr>
        <p:spPr>
          <a:xfrm>
            <a:off x="502920" y="5463858"/>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nightly burst, correctly named (v2.53.0) — read as “a wave every hour”, it is the subscription billing run just after midnight , ~250 charges fanning into a webhook storm. Retry backoff preserves a delivery's original minute, which painted the same signature into later hours. Stripping redeliveries: 4,167 first-ever deliveries in that hour against 204 in the one before</a:t>
            </a:r>
          </a:p>
        </p:txBody>
      </p:sp>
      <p:sp>
        <p:nvSpPr>
          <p:cNvPr id="505" name="t"/>
          <p:cNvSpPr txBox="1"/>
          <p:nvPr/>
        </p:nvSpPr>
        <p:spPr>
          <a:xfrm>
            <a:off x="502920" y="597858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503, not 500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06"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PERFORMANCE OVERHAUL · V1.4.2 → V2.54.0  ·  (CONT.)</a:t>
            </a:r>
          </a:p>
        </p:txBody>
      </p:sp>
      <p:sp>
        <p:nvSpPr>
          <p:cNvPr id="507"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Four full table scans, found and cut (cont.)</a:t>
            </a:r>
          </a:p>
        </p:txBody>
      </p:sp>
      <p:sp>
        <p:nvSpPr>
          <p:cNvPr id="508" name="t"/>
          <p:cNvSpPr txBox="1"/>
          <p:nvPr/>
        </p:nvSpPr>
        <p:spPr>
          <a:xfrm>
            <a:off x="502920" y="1191768"/>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Where the invisible failures were (v2.53.0) — the settings read sat outside the webhook handler's own error net, so an overloaded database escaped as a bare 500 with no health-log row of any status . Deliveries vanished from the log entirely. Both that and the session read now answer a retryable 503</a:t>
            </a:r>
          </a:p>
        </p:txBody>
      </p:sp>
      <p:sp>
        <p:nvSpPr>
          <p:cNvPr id="509" name="t"/>
          <p:cNvSpPr txBox="1"/>
          <p:nvPr/>
        </p:nvSpPr>
        <p:spPr>
          <a:xfrm>
            <a:off x="502920" y="1706499"/>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Baseline underneath all of it: the precomputed queue_cache serves every at-risk category and the VIP list in ~200ms at 150k+ customers . Since v2.54.0 the cron owns the rebuild — a miss serves the last good slice stamped with its age, and a genuinely empty cache says “building” rather than dressing an empty list up as “nobody at risk”.</a:t>
            </a:r>
          </a:p>
        </p:txBody>
      </p:sp>
      <p:sp>
        <p:nvSpPr>
          <p:cNvPr id="510" name="t"/>
          <p:cNvSpPr txBox="1"/>
          <p:nvPr/>
        </p:nvSpPr>
        <p:spPr>
          <a:xfrm>
            <a:off x="502920" y="2184400"/>
            <a:ext cx="11185855" cy="404749"/>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The standing lesson, now written on the routes themselves: never OR two indexed columns in one condition. The per-row scan is invisible locally, because seed data is tiny, and lethal at production scale. Timing the exact query against the real database is a two-minute check that catches all four of these.</a:t>
            </a:r>
          </a:p>
        </p:txBody>
      </p:sp>
      <p:sp>
        <p:nvSpPr>
          <p:cNvPr id="511" name="t"/>
          <p:cNvSpPr txBox="1"/>
          <p:nvPr/>
        </p:nvSpPr>
        <p:spPr>
          <a:xfrm>
            <a:off x="502920" y="266230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Performance overhaul · replaced only by a newer overhaul of the same type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12"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CHANGELOG · 2026-07-24 → 2026-08-17 · THROUGH V2.54.0</a:t>
            </a:r>
          </a:p>
        </p:txBody>
      </p:sp>
      <p:sp>
        <p:nvSpPr>
          <p:cNvPr id="513"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Sixty-five releases since this deck last looked.</a:t>
            </a:r>
          </a:p>
        </p:txBody>
      </p:sp>
      <p:graphicFrame>
        <p:nvGraphicFramePr>
          <p:cNvPr id="514" name="tbl"/>
          <p:cNvGraphicFramePr>
            <a:graphicFrameLocks noGrp="1"/>
          </p:cNvGraphicFramePr>
          <p:nvPr/>
        </p:nvGraphicFramePr>
        <p:xfrm>
          <a:off x="502920" y="1191768"/>
          <a:ext cx="11185855" cy="2743200"/>
        </p:xfrm>
        <a:graphic>
          <a:graphicData uri="http://schemas.openxmlformats.org/drawingml/2006/table">
            <a:tbl>
              <a:tblPr firstRow="1" bandRow="0"/>
              <a:tblGrid>
                <a:gridCol w="1371600"/>
                <a:gridCol w="7894015"/>
                <a:gridCol w="1920240"/>
              </a:tblGrid>
              <a:tr h="274320">
                <a:tc>
                  <a:txBody>
                    <a:bodyPr/>
                    <a:lstStyle/>
                    <a:p>
                      <a:pPr algn="l"/>
                      <a:r>
                        <a:rPr lang="en-US" sz="850" b="1" dirty="0">
                          <a:solidFill>
                            <a:srgbClr val="A9AEC2"/>
                          </a:solidFill>
                          <a:latin typeface="Segoe UI"/>
                        </a:rPr>
                        <a:t>Release</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What changed</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Figure</a:t>
                      </a:r>
                    </a:p>
                  </a:txBody>
                  <a:tcPr marL="45720" marR="45720" marT="18288" marB="18288">
                    <a:lnB w="6350">
                      <a:solidFill>
                        <a:srgbClr val="2E2E3D"/>
                      </a:solidFill>
                    </a:lnB>
                    <a:solidFill>
                      <a:srgbClr val="141419"/>
                    </a:solidFill>
                  </a:tcPr>
                </a:tc>
              </a:tr>
              <a:tr h="274320">
                <a:tc>
                  <a:txBody>
                    <a:bodyPr/>
                    <a:lstStyle/>
                    <a:p>
                      <a:pPr algn="l"/>
                      <a:r>
                        <a:rPr lang="en-US" sz="900" b="1" dirty="0">
                          <a:solidFill>
                            <a:srgbClr val="E8845A"/>
                          </a:solidFill>
                          <a:latin typeface="Segoe UI"/>
                        </a:rPr>
                        <a:t>v2.54.0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The daily report stopped naming customers who were fine. Every loyalty “drifter” it flagged was a measurement artefact , and the arithmetic that proves it settled the bigger question: the ledger is not nearly right, it is right . The at-risk queue also stopped rebuilding itself inside a page load.</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59,916 checked · 0 genuine</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v2.53.0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The overnight slowdown, root-caused: one query read all 157,468 customer records on every incoming order , to catch the 19 people with a second email address. And every outbound email is now pinned to the support address — return labels had been going out from a login account.</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132.7ms → 1.4ms</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v2.52.0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Three production faults in one pass: replies to customers were structurally malformed and could fail in an agent's face; the health board pinned red for half a day after a problem had ended; and the loyalty tile read a fake 100% because its excuse window was seven days wide and forgave everyone.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443 failures found</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v2.49.0 → v2.51.0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The bulk gifting board : stack conditions, watch the count and the dollar cost move, then award — and a re-run of the same campaign pays nobody twice. Alongside it, Tyler's fifty verdicts on the store's discount codes became data , so a ruling never needs a deploy again.</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50 rulings live</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v2.48.0 → v2.48.1</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“I don't know why everything got broken.” Answered: every fulfilment webhook still pointed at a hostname retired in a rename weeks earlier, so carrier and shipment data had quietly stopped for 17 days. Repaired at both vendors, and the delivery report was caught recording the ship date as the delivery date.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16 webhooks wired</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v2.45.0 → v2.47.0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The discount command deck : every code in the store on one screen, sorted into whose it is, with the money it moved. It immediately showed the biggest machinery had never been visible — the automatic volume discounts, one of them with 36,397 uses .</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36,397 uses surfaced</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v2.41.0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“Was this code spent?” had been unanswerable for subscription orders — Shopify's counter never moves when Recharge bills a charge . Four separate money guards were reading it, each one able to hand a customer the discount and their points back.</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4 money guards</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v2.39.0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Reward codes became single-use and owned . The pooled design had eight codes sharing a single use: the first customer to check out would have consumed the lot, and the other seven would have failed at the till after paying their points. Caught before it fired.</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8 codes, 1 use</a:t>
                      </a:r>
                    </a:p>
                  </a:txBody>
                  <a:tcPr marL="45720" marR="45720" marT="18288" marB="18288">
                    <a:lnB w="6350">
                      <a:solidFill>
                        <a:srgbClr val="2E2E3D"/>
                      </a:solidFill>
                    </a:lnB>
                    <a:solidFill>
                      <a:srgbClr val="17171C"/>
                    </a:solidFill>
                  </a:tcPr>
                </a:tc>
              </a:tr>
              <a:tr h="274320">
                <a:tc>
                  <a:txBody>
                    <a:bodyPr/>
                    <a:lstStyle/>
                    <a:p>
                      <a:pPr algn="l"/>
                      <a:r>
                        <a:rPr lang="en-US" sz="900" b="1" dirty="0">
                          <a:solidFill>
                            <a:srgbClr val="E8845A"/>
                          </a:solidFill>
                          <a:latin typeface="Segoe UI"/>
                        </a:rPr>
                        <a:t>v2.29.0 → v2.38.0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Hermes mints the reward codes , and then learned to draw the rewards list the customer sees — because the vendor cannot render a code it did not create, which is exactly how people spent points for codes that appeared nowhere.</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9 widget routes</a:t>
                      </a:r>
                    </a:p>
                  </a:txBody>
                  <a:tcPr marL="45720" marR="45720" marT="18288" marB="18288">
                    <a:lnB w="6350">
                      <a:solidFill>
                        <a:srgbClr val="2E2E3D"/>
                      </a:solidFill>
                    </a:lnB>
                    <a:solidFill>
                      <a:srgbClr val="17171C"/>
                    </a:solidFill>
                  </a:tcPr>
                </a:tc>
              </a:tr>
            </a:tbl>
          </a:graphicData>
        </a:graphic>
      </p:graphicFrame>
      <p:graphicFrame>
        <p:nvGraphicFramePr>
          <p:cNvPr id="515" name="tbl"/>
          <p:cNvGraphicFramePr>
            <a:graphicFrameLocks noGrp="1"/>
          </p:cNvGraphicFramePr>
          <p:nvPr/>
        </p:nvGraphicFramePr>
        <p:xfrm>
          <a:off x="502920" y="4117848"/>
          <a:ext cx="11185855" cy="548640"/>
        </p:xfrm>
        <a:graphic>
          <a:graphicData uri="http://schemas.openxmlformats.org/drawingml/2006/table">
            <a:tbl>
              <a:tblPr firstRow="1" bandRow="0"/>
              <a:tblGrid>
                <a:gridCol w="1371600"/>
                <a:gridCol w="7894015"/>
                <a:gridCol w="1920240"/>
              </a:tblGrid>
              <a:tr h="274320">
                <a:tc>
                  <a:txBody>
                    <a:bodyPr/>
                    <a:lstStyle/>
                    <a:p>
                      <a:pPr algn="l"/>
                      <a:r>
                        <a:rPr lang="en-US" sz="850" b="1" dirty="0">
                          <a:solidFill>
                            <a:srgbClr val="A9AEC2"/>
                          </a:solidFill>
                          <a:latin typeface="Segoe UI"/>
                        </a:rPr>
                        <a:t>Release</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What changed</a:t>
                      </a:r>
                    </a:p>
                  </a:txBody>
                  <a:tcPr marL="45720" marR="45720" marT="18288" marB="18288">
                    <a:lnB w="6350">
                      <a:solidFill>
                        <a:srgbClr val="2E2E3D"/>
                      </a:solidFill>
                    </a:lnB>
                    <a:solidFill>
                      <a:srgbClr val="141419"/>
                    </a:solidFill>
                  </a:tcPr>
                </a:tc>
                <a:tc>
                  <a:txBody>
                    <a:bodyPr/>
                    <a:lstStyle/>
                    <a:p>
                      <a:pPr algn="l"/>
                      <a:r>
                        <a:rPr lang="en-US" sz="850" b="1" dirty="0">
                          <a:solidFill>
                            <a:srgbClr val="A9AEC2"/>
                          </a:solidFill>
                          <a:latin typeface="Segoe UI"/>
                        </a:rPr>
                        <a:t>Figure</a:t>
                      </a:r>
                    </a:p>
                  </a:txBody>
                  <a:tcPr marL="45720" marR="45720" marT="18288" marB="18288">
                    <a:lnB w="6350">
                      <a:solidFill>
                        <a:srgbClr val="2E2E3D"/>
                      </a:solidFill>
                    </a:lnB>
                    <a:solidFill>
                      <a:srgbClr val="141419"/>
                    </a:solidFill>
                  </a:tcPr>
                </a:tc>
              </a:tr>
              <a:tr h="274320">
                <a:tc>
                  <a:txBody>
                    <a:bodyPr/>
                    <a:lstStyle/>
                    <a:p>
                      <a:pPr algn="l"/>
                      <a:r>
                        <a:rPr lang="en-US" sz="900" b="1" dirty="0">
                          <a:solidFill>
                            <a:srgbClr val="E8845A"/>
                          </a:solidFill>
                          <a:latin typeface="Segoe UI"/>
                        </a:rPr>
                        <a:t>v2.0.0 → v2.5.0</a:t>
                      </a:r>
                    </a:p>
                  </a:txBody>
                  <a:tcPr marL="45720" marR="45720" marT="18288" marB="18288">
                    <a:lnB w="6350">
                      <a:solidFill>
                        <a:srgbClr val="2E2E3D"/>
                      </a:solidFill>
                    </a:lnB>
                    <a:solidFill>
                      <a:srgbClr val="17171C"/>
                    </a:solidFill>
                  </a:tcPr>
                </a:tc>
                <a:tc>
                  <a:txBody>
                    <a:bodyPr/>
                    <a:lstStyle/>
                    <a:p>
                      <a:pPr algn="l"/>
                      <a:r>
                        <a:rPr lang="en-US" sz="900" dirty="0">
                          <a:solidFill>
                            <a:srgbClr val="F7F7FA"/>
                          </a:solidFill>
                          <a:latin typeface="Segoe UI"/>
                        </a:rPr>
                        <a:t>Flip-ready: the switch exists and everything behind it is built. Six days later the readiness gate went green with zero blockers. In the same stretch the storefront, the referral engine and the rewards page all came home, and Hermes got a page inside Shopify admin.</a:t>
                      </a:r>
                    </a:p>
                  </a:txBody>
                  <a:tcPr marL="45720" marR="45720" marT="18288" marB="18288">
                    <a:lnB w="6350">
                      <a:solidFill>
                        <a:srgbClr val="2E2E3D"/>
                      </a:solidFill>
                    </a:lnB>
                    <a:solidFill>
                      <a:srgbClr val="17171C"/>
                    </a:solidFill>
                  </a:tcPr>
                </a:tc>
                <a:tc>
                  <a:txBody>
                    <a:bodyPr/>
                    <a:lstStyle/>
                    <a:p>
                      <a:pPr algn="l"/>
                      <a:r>
                        <a:rPr lang="en-US" sz="900" dirty="0">
                          <a:solidFill>
                            <a:srgbClr val="4FD1A5"/>
                          </a:solidFill>
                          <a:latin typeface="Segoe UI"/>
                        </a:rPr>
                        <a:t>ready: true</a:t>
                      </a:r>
                    </a:p>
                  </a:txBody>
                  <a:tcPr marL="45720" marR="45720" marT="18288" marB="18288">
                    <a:lnB w="6350">
                      <a:solidFill>
                        <a:srgbClr val="2E2E3D"/>
                      </a:solidFill>
                    </a:lnB>
                    <a:solidFill>
                      <a:srgbClr val="17171C"/>
                    </a:solidFill>
                  </a:tcPr>
                </a:tc>
              </a:tr>
            </a:tbl>
          </a:graphicData>
        </a:graphic>
      </p:graphicFrame>
      <p:sp>
        <p:nvSpPr>
          <p:cNvPr id="516" name="t"/>
          <p:cNvSpPr txBox="1"/>
          <p:nvPr/>
        </p:nvSpPr>
        <p:spPr>
          <a:xfrm>
            <a:off x="502920" y="4849368"/>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Source of truth: APP_BREAKDOWN.md §13 — this deck syncs with it (docs-sync rule).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17"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HERMES · V2.54.0</a:t>
            </a:r>
          </a:p>
        </p:txBody>
      </p:sp>
      <p:sp>
        <p:nvSpPr>
          <p:cNvPr id="518"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One team. One screen. One ledger.</a:t>
            </a:r>
          </a:p>
        </p:txBody>
      </p:sp>
      <p:sp>
        <p:nvSpPr>
          <p:cNvPr id="519" name="t"/>
          <p:cNvSpPr txBox="1"/>
          <p:nvPr/>
        </p:nvSpPr>
        <p:spPr>
          <a:xfrm>
            <a:off x="502920" y="1191768"/>
            <a:ext cx="11185855" cy="459994"/>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Five services and 157,536 customers behind a single at-risk queue — plus every reward code in the store, the rewards page the customer sees, and a loyalty ledger checked against the whole book and found correct. The switch to flip is built and the gate is green. Throwing it is still one deliberate action, and it is Tyler's.</a:t>
            </a:r>
          </a:p>
        </p:txBody>
      </p:sp>
      <p:sp>
        <p:nvSpPr>
          <p:cNvPr id="520" name="t"/>
          <p:cNvSpPr txBox="1"/>
          <p:nvPr/>
        </p:nvSpPr>
        <p:spPr>
          <a:xfrm>
            <a:off x="502920" y="179806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323 tests green 100% ledger — 0 genuine mismatches ~200ms queue 65 releases hermes.appolis.app</a:t>
            </a:r>
          </a:p>
        </p:txBody>
      </p:sp>
      <p:sp>
        <p:nvSpPr>
          <p:cNvPr id="521" name="t"/>
          <p:cNvSpPr txBox="1"/>
          <p:nvPr/>
        </p:nvSpPr>
        <p:spPr>
          <a:xfrm>
            <a:off x="502920" y="2119440"/>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HERMES v2.54.0 · 323 tests green · hermes.appolis.app Every figure is derived from APP_BREAKDOWN.md (§5 the engines, §7 the data, §13 changelog) or from the book measured 2026-08-17. In-app recreations use representative sample data. Source of truth: APP_BREAKDOWN.md · deck regenerates with the doc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59"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TOTAL INTEGRATION  ·  (CONT.)</a:t>
            </a:r>
          </a:p>
        </p:txBody>
      </p:sp>
      <p:sp>
        <p:nvSpPr>
          <p:cNvPr id="60"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Five services, one bloodstream (cont.)</a:t>
            </a:r>
          </a:p>
        </p:txBody>
      </p:sp>
      <p:sp>
        <p:nvSpPr>
          <p:cNvPr id="61" name="r"/>
          <p:cNvSpPr/>
          <p:nvPr/>
        </p:nvSpPr>
        <p:spPr>
          <a:xfrm>
            <a:off x="502920" y="1191768"/>
            <a:ext cx="11185855" cy="605917"/>
          </a:xfrm>
          <a:prstGeom prst="roundRect">
            <a:avLst>
              <a:gd name="adj" fmla="val 12073"/>
            </a:avLst>
          </a:prstGeom>
          <a:solidFill>
            <a:srgbClr val="20202C"/>
          </a:solidFill>
          <a:ln w="9525">
            <a:solidFill>
              <a:srgbClr val="2E2E3D"/>
            </a:solidFill>
          </a:ln>
        </p:spPr>
        <p:txBody>
          <a:bodyPr/>
          <a:lstStyle/>
          <a:p/>
        </p:txBody>
      </p:sp>
      <p:sp>
        <p:nvSpPr>
          <p:cNvPr id="62" name="t"/>
          <p:cNvSpPr txBox="1"/>
          <p:nvPr/>
        </p:nvSpPr>
        <p:spPr>
          <a:xfrm>
            <a:off x="640080" y="1292352"/>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IT · connector health — Connectors 🛒 Shopify HEALTHY sync 4m ago · hooks 24h: 312✓ 0✕ 🔁 Recharge HEALTHY sync 4m ago · hooks 24h: 88✓ 0✕ 💬 Gorgias WATCH sync 4m ago · hooks 3d: 1,215✓ 1✕ 🎁 Rivo HEALTHY own cron lane (10,40) 📦 Flexport HEALTHY webhooks + per-order reads</a:t>
            </a:r>
          </a:p>
        </p:txBody>
      </p:sp>
      <p:sp>
        <p:nvSpPr>
          <p:cNvPr id="63" name="t"/>
          <p:cNvSpPr txBox="1"/>
          <p:nvPr/>
        </p:nvSpPr>
        <p:spPr>
          <a:xfrm>
            <a:off x="502920" y="190741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IT board's connector strip — recreated from the live health tiles</a:t>
            </a:r>
          </a:p>
        </p:txBody>
      </p:sp>
      <p:sp>
        <p:nvSpPr>
          <p:cNvPr id="64" name="t"/>
          <p:cNvSpPr txBox="1"/>
          <p:nvPr/>
        </p:nvSpPr>
        <p:spPr>
          <a:xfrm>
            <a:off x="502920" y="2228787"/>
            <a:ext cx="11185855" cy="579692"/>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v2.52.0 rebuilt what makes a tile red. It is now recency-gated — more than three failures and the last one inside two hours — because the old flat 24-hour count pinned red for 14 hours after a burst had ended and could never go green on a service handling 12,000 hooks a day. “Never synced” became its own amber state instead of reading as healthy forever, and the board is built from the service registry , so a connector whose settings row is missing shows as missing rather than as nothing wrong.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65"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THE DAILY SURFACE</a:t>
            </a:r>
          </a:p>
        </p:txBody>
      </p:sp>
      <p:sp>
        <p:nvSpPr>
          <p:cNvPr id="66"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The queue is the product</a:t>
            </a:r>
          </a:p>
        </p:txBody>
      </p:sp>
      <p:sp>
        <p:nvSpPr>
          <p:cNvPr id="67"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Every morning starts on one list. A card only leaves it one way — the customer pays again. That turn is the whole app, and it is the only thing the design celebrates.</a:t>
            </a:r>
          </a:p>
        </p:txBody>
      </p:sp>
      <p:sp>
        <p:nvSpPr>
          <p:cNvPr id="68" name="t"/>
          <p:cNvSpPr txBox="1"/>
          <p:nvPr/>
        </p:nvSpPr>
        <p:spPr>
          <a:xfrm>
            <a:off x="502920" y="1595501"/>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flip</a:t>
            </a:r>
          </a:p>
        </p:txBody>
      </p:sp>
      <p:sp>
        <p:nvSpPr>
          <p:cNvPr id="69" name="t"/>
          <p:cNvSpPr txBox="1"/>
          <p:nvPr/>
        </p:nvSpPr>
        <p:spPr>
          <a:xfrm>
            <a:off x="502920" y="194449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risk · high</a:t>
            </a:r>
          </a:p>
        </p:txBody>
      </p:sp>
      <p:sp>
        <p:nvSpPr>
          <p:cNvPr id="70" name="t"/>
          <p:cNvSpPr txBox="1"/>
          <p:nvPr/>
        </p:nvSpPr>
        <p:spPr>
          <a:xfrm>
            <a:off x="502920" y="226587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82</a:t>
            </a:r>
          </a:p>
        </p:txBody>
      </p:sp>
      <p:sp>
        <p:nvSpPr>
          <p:cNvPr id="71" name="t"/>
          <p:cNvSpPr txBox="1"/>
          <p:nvPr/>
        </p:nvSpPr>
        <p:spPr>
          <a:xfrm>
            <a:off x="502920" y="258724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skipped their latest renewal 8 days ago</a:t>
            </a:r>
          </a:p>
        </p:txBody>
      </p:sp>
      <p:sp>
        <p:nvSpPr>
          <p:cNvPr id="72" name="t"/>
          <p:cNvSpPr txBox="1"/>
          <p:nvPr/>
        </p:nvSpPr>
        <p:spPr>
          <a:xfrm>
            <a:off x="502920" y="290861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73" name="t"/>
          <p:cNvSpPr txBox="1"/>
          <p:nvPr/>
        </p:nvSpPr>
        <p:spPr>
          <a:xfrm>
            <a:off x="502920" y="322999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Saved</a:t>
            </a:r>
          </a:p>
        </p:txBody>
      </p:sp>
      <p:sp>
        <p:nvSpPr>
          <p:cNvPr id="74" name="t"/>
          <p:cNvSpPr txBox="1"/>
          <p:nvPr/>
        </p:nvSpPr>
        <p:spPr>
          <a:xfrm>
            <a:off x="502920" y="355136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75" name="t"/>
          <p:cNvSpPr txBox="1"/>
          <p:nvPr/>
        </p:nvSpPr>
        <p:spPr>
          <a:xfrm>
            <a:off x="502920" y="387273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save counts only when they pay again — free product never counts</a:t>
            </a:r>
          </a:p>
        </p:txBody>
      </p:sp>
      <p:sp>
        <p:nvSpPr>
          <p:cNvPr id="76" name="t"/>
          <p:cNvSpPr txBox="1"/>
          <p:nvPr/>
        </p:nvSpPr>
        <p:spPr>
          <a:xfrm>
            <a:off x="502920" y="4194112"/>
            <a:ext cx="11185855" cy="275844"/>
          </a:xfrm>
          <a:prstGeom prst="rect">
            <a:avLst/>
          </a:prstGeom>
          <a:noFill/>
        </p:spPr>
        <p:txBody>
          <a:bodyPr wrap="square" anchor="t" lIns="0" tIns="0" rIns="0" bIns="0">
            <a:normAutofit/>
          </a:bodyPr>
          <a:lstStyle/>
          <a:p>
            <a:pPr algn="l"/>
            <a:r>
              <a:rPr lang="en-US" sz="1200" b="1" dirty="0">
                <a:solidFill>
                  <a:srgbClr val="FFB347"/>
                </a:solidFill>
                <a:latin typeface="Segoe UI"/>
              </a:rPr>
              <a:t>The real QueueCard</a:t>
            </a:r>
          </a:p>
        </p:txBody>
      </p:sp>
      <p:sp>
        <p:nvSpPr>
          <p:cNvPr id="77" name="r"/>
          <p:cNvSpPr/>
          <p:nvPr/>
        </p:nvSpPr>
        <p:spPr>
          <a:xfrm>
            <a:off x="502920" y="4543108"/>
            <a:ext cx="11185855" cy="605917"/>
          </a:xfrm>
          <a:prstGeom prst="roundRect">
            <a:avLst>
              <a:gd name="adj" fmla="val 12073"/>
            </a:avLst>
          </a:prstGeom>
          <a:solidFill>
            <a:srgbClr val="20202C"/>
          </a:solidFill>
          <a:ln w="9525">
            <a:solidFill>
              <a:srgbClr val="2E2E3D"/>
            </a:solidFill>
          </a:ln>
        </p:spPr>
        <p:txBody>
          <a:bodyPr/>
          <a:lstStyle/>
          <a:p/>
        </p:txBody>
      </p:sp>
      <p:sp>
        <p:nvSpPr>
          <p:cNvPr id="78" name="t"/>
          <p:cNvSpPr txBox="1"/>
          <p:nvPr/>
        </p:nvSpPr>
        <p:spPr>
          <a:xfrm>
            <a:off x="640080" y="4643692"/>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At-risk · Churn risk — 82 Michelle Steinweg HIGH VIP ★ cassyjewel Skipped their latest renewal 8 day(s) ago 82 LTV $1,214 ✓ John Weber SAVED paid reorder confirmed — left the queue the only way it can ✓ LTV $842 58 Julie Goolsby MED supply low, no order — ~4 days of product left 58 LTV $391</a:t>
            </a:r>
          </a:p>
        </p:txBody>
      </p:sp>
      <p:sp>
        <p:nvSpPr>
          <p:cNvPr id="79" name="t"/>
          <p:cNvSpPr txBox="1"/>
          <p:nvPr/>
        </p:nvSpPr>
        <p:spPr>
          <a:xfrm>
            <a:off x="502920" y="525875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Left border = risk tier · ring = score · right rail = score over LTV — the live card, rebuilt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80"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ONLY-HERE INTELLIGENCE</a:t>
            </a:r>
          </a:p>
        </p:txBody>
      </p:sp>
      <p:sp>
        <p:nvSpPr>
          <p:cNvPr id="81"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Two engines nobody else computes</a:t>
            </a:r>
          </a:p>
        </p:txBody>
      </p:sp>
      <p:sp>
        <p:nvSpPr>
          <p:cNvPr id="82"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Both are ours, both run on our own orders and our own conversations — lib/ring.js and lib/risk.js . Neither is available off a shelf.</a:t>
            </a:r>
          </a:p>
        </p:txBody>
      </p:sp>
      <p:sp>
        <p:nvSpPr>
          <p:cNvPr id="83" name="t"/>
          <p:cNvSpPr txBox="1"/>
          <p:nvPr/>
        </p:nvSpPr>
        <p:spPr>
          <a:xfrm>
            <a:off x="502920" y="159550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84" name="t"/>
          <p:cNvSpPr txBox="1"/>
          <p:nvPr/>
        </p:nvSpPr>
        <p:spPr>
          <a:xfrm>
            <a:off x="502920" y="19168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replenishment ring</a:t>
            </a:r>
          </a:p>
        </p:txBody>
      </p:sp>
      <p:sp>
        <p:nvSpPr>
          <p:cNvPr id="85" name="t"/>
          <p:cNvSpPr txBox="1"/>
          <p:nvPr/>
        </p:nvSpPr>
        <p:spPr>
          <a:xfrm>
            <a:off x="502920" y="2238248"/>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supplyDays = (quantity × servings_per_unit) ÷ dailyDose , counting down from delivery + a 3-day buffer . The dose is inferred : the median of servings ÷ gapDays across consecutive deliveries, clamped 0.1–5.0/day , needing at least two delivered orders. Tom under-doses at 0.68/day against a 1.0 label — so he stops getting nagged at the wrong cadence.</a:t>
            </a:r>
          </a:p>
        </p:txBody>
      </p:sp>
      <p:sp>
        <p:nvSpPr>
          <p:cNvPr id="86" name="t"/>
          <p:cNvSpPr txBox="1"/>
          <p:nvPr/>
        </p:nvSpPr>
        <p:spPr>
          <a:xfrm>
            <a:off x="502920" y="275297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87" name="t"/>
          <p:cNvSpPr txBox="1"/>
          <p:nvPr/>
        </p:nvSpPr>
        <p:spPr>
          <a:xfrm>
            <a:off x="502920" y="307435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The risk signal ladder</a:t>
            </a:r>
          </a:p>
        </p:txBody>
      </p:sp>
      <p:sp>
        <p:nvSpPr>
          <p:cNvPr id="88" name="t"/>
          <p:cNvSpPr txBox="1"/>
          <p:nvPr/>
        </p:nvSpPr>
        <p:spPr>
          <a:xfrm>
            <a:off x="502920" y="339572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supply_depleted</a:t>
            </a:r>
          </a:p>
        </p:txBody>
      </p:sp>
      <p:sp>
        <p:nvSpPr>
          <p:cNvPr id="89" name="t"/>
          <p:cNvSpPr txBox="1"/>
          <p:nvPr/>
        </p:nvSpPr>
        <p:spPr>
          <a:xfrm>
            <a:off x="502920" y="371710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30</a:t>
            </a:r>
          </a:p>
        </p:txBody>
      </p:sp>
      <p:sp>
        <p:nvSpPr>
          <p:cNvPr id="90" name="t"/>
          <p:cNvSpPr txBox="1"/>
          <p:nvPr/>
        </p:nvSpPr>
        <p:spPr>
          <a:xfrm>
            <a:off x="502920" y="403847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shipment_stalled</a:t>
            </a:r>
          </a:p>
        </p:txBody>
      </p:sp>
      <p:sp>
        <p:nvSpPr>
          <p:cNvPr id="91" name="t"/>
          <p:cNvSpPr txBox="1"/>
          <p:nvPr/>
        </p:nvSpPr>
        <p:spPr>
          <a:xfrm>
            <a:off x="502920" y="435984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25</a:t>
            </a:r>
          </a:p>
        </p:txBody>
      </p:sp>
      <p:sp>
        <p:nvSpPr>
          <p:cNvPr id="92" name="t"/>
          <p:cNvSpPr txBox="1"/>
          <p:nvPr/>
        </p:nvSpPr>
        <p:spPr>
          <a:xfrm>
            <a:off x="502920" y="468122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first_order_stall</a:t>
            </a:r>
          </a:p>
        </p:txBody>
      </p:sp>
      <p:sp>
        <p:nvSpPr>
          <p:cNvPr id="93" name="t"/>
          <p:cNvSpPr txBox="1"/>
          <p:nvPr/>
        </p:nvSpPr>
        <p:spPr>
          <a:xfrm>
            <a:off x="502920" y="500259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22</a:t>
            </a:r>
          </a:p>
        </p:txBody>
      </p:sp>
      <p:sp>
        <p:nvSpPr>
          <p:cNvPr id="94" name="t"/>
          <p:cNvSpPr txBox="1"/>
          <p:nvPr/>
        </p:nvSpPr>
        <p:spPr>
          <a:xfrm>
            <a:off x="502920" y="5323967"/>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repeat_pauser</a:t>
            </a:r>
          </a:p>
        </p:txBody>
      </p:sp>
      <p:sp>
        <p:nvSpPr>
          <p:cNvPr id="95" name="t"/>
          <p:cNvSpPr txBox="1"/>
          <p:nvPr/>
        </p:nvSpPr>
        <p:spPr>
          <a:xfrm>
            <a:off x="502920" y="564534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22</a:t>
            </a:r>
          </a:p>
        </p:txBody>
      </p:sp>
      <p:sp>
        <p:nvSpPr>
          <p:cNvPr id="96" name="t"/>
          <p:cNvSpPr txBox="1"/>
          <p:nvPr/>
        </p:nvSpPr>
        <p:spPr>
          <a:xfrm>
            <a:off x="502920" y="596671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negative_open_ticket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97"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ONLY-HERE INTELLIGENCE  ·  (CONT.)</a:t>
            </a:r>
          </a:p>
        </p:txBody>
      </p:sp>
      <p:sp>
        <p:nvSpPr>
          <p:cNvPr id="98"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Two engines nobody else computes (cont.)</a:t>
            </a:r>
          </a:p>
        </p:txBody>
      </p:sp>
      <p:sp>
        <p:nvSpPr>
          <p:cNvPr id="99" name="t"/>
          <p:cNvSpPr txBox="1"/>
          <p:nvPr/>
        </p:nvSpPr>
        <p:spPr>
          <a:xfrm>
            <a:off x="502920" y="119176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20</a:t>
            </a:r>
          </a:p>
        </p:txBody>
      </p:sp>
      <p:sp>
        <p:nvSpPr>
          <p:cNvPr id="100" name="t"/>
          <p:cNvSpPr txBox="1"/>
          <p:nvPr/>
        </p:nvSpPr>
        <p:spPr>
          <a:xfrm>
            <a:off x="502920" y="151314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renewal_skipped</a:t>
            </a:r>
          </a:p>
        </p:txBody>
      </p:sp>
      <p:sp>
        <p:nvSpPr>
          <p:cNvPr id="101" name="t"/>
          <p:cNvSpPr txBox="1"/>
          <p:nvPr/>
        </p:nvSpPr>
        <p:spPr>
          <a:xfrm>
            <a:off x="502920" y="183451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20</a:t>
            </a:r>
          </a:p>
        </p:txBody>
      </p:sp>
      <p:sp>
        <p:nvSpPr>
          <p:cNvPr id="102" name="t"/>
          <p:cNvSpPr txBox="1"/>
          <p:nvPr/>
        </p:nvSpPr>
        <p:spPr>
          <a:xfrm>
            <a:off x="502920" y="215588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subscription_paused</a:t>
            </a:r>
          </a:p>
        </p:txBody>
      </p:sp>
      <p:sp>
        <p:nvSpPr>
          <p:cNvPr id="103" name="t"/>
          <p:cNvSpPr txBox="1"/>
          <p:nvPr/>
        </p:nvSpPr>
        <p:spPr>
          <a:xfrm>
            <a:off x="502920" y="247726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18</a:t>
            </a:r>
          </a:p>
        </p:txBody>
      </p:sp>
      <p:sp>
        <p:nvSpPr>
          <p:cNvPr id="104" name="t"/>
          <p:cNvSpPr txBox="1"/>
          <p:nvPr/>
        </p:nvSpPr>
        <p:spPr>
          <a:xfrm>
            <a:off x="502920" y="279863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supply_low_no_order</a:t>
            </a:r>
          </a:p>
        </p:txBody>
      </p:sp>
      <p:sp>
        <p:nvSpPr>
          <p:cNvPr id="105" name="t"/>
          <p:cNvSpPr txBox="1"/>
          <p:nvPr/>
        </p:nvSpPr>
        <p:spPr>
          <a:xfrm>
            <a:off x="502920" y="312000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15</a:t>
            </a:r>
          </a:p>
        </p:txBody>
      </p:sp>
      <p:sp>
        <p:nvSpPr>
          <p:cNvPr id="106" name="t"/>
          <p:cNvSpPr txBox="1"/>
          <p:nvPr/>
        </p:nvSpPr>
        <p:spPr>
          <a:xfrm>
            <a:off x="502920" y="344138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lapsed_buyer</a:t>
            </a:r>
          </a:p>
        </p:txBody>
      </p:sp>
      <p:sp>
        <p:nvSpPr>
          <p:cNvPr id="107" name="t"/>
          <p:cNvSpPr txBox="1"/>
          <p:nvPr/>
        </p:nvSpPr>
        <p:spPr>
          <a:xfrm>
            <a:off x="502920" y="376275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12</a:t>
            </a:r>
          </a:p>
        </p:txBody>
      </p:sp>
      <p:sp>
        <p:nvSpPr>
          <p:cNvPr id="108" name="t"/>
          <p:cNvSpPr txBox="1"/>
          <p:nvPr/>
        </p:nvSpPr>
        <p:spPr>
          <a:xfrm>
            <a:off x="502920" y="4084130"/>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email_disengaged</a:t>
            </a:r>
          </a:p>
        </p:txBody>
      </p:sp>
      <p:sp>
        <p:nvSpPr>
          <p:cNvPr id="109" name="t"/>
          <p:cNvSpPr txBox="1"/>
          <p:nvPr/>
        </p:nvSpPr>
        <p:spPr>
          <a:xfrm>
            <a:off x="502920" y="440550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8</a:t>
            </a:r>
          </a:p>
        </p:txBody>
      </p:sp>
      <p:sp>
        <p:nvSpPr>
          <p:cNvPr id="110" name="t"/>
          <p:cNvSpPr txBox="1"/>
          <p:nvPr/>
        </p:nvSpPr>
        <p:spPr>
          <a:xfrm>
            <a:off x="502920" y="4726877"/>
            <a:ext cx="11185855" cy="441579"/>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Score = the sum, ×1.1 for top-decile LTV, capped at 100. High ≥70 · Med ≥45. A stalled shipment is structurally excluded from incoming supply, so it can never suppress the low-supply signals. 3,025 repeat skippers (2+ skips in 90 days) carry the flag.</a:t>
            </a:r>
          </a:p>
        </p:txBody>
      </p:sp>
      <p:sp>
        <p:nvSpPr>
          <p:cNvPr id="111" name="r"/>
          <p:cNvSpPr/>
          <p:nvPr/>
        </p:nvSpPr>
        <p:spPr>
          <a:xfrm>
            <a:off x="502920" y="5241608"/>
            <a:ext cx="11185855" cy="605917"/>
          </a:xfrm>
          <a:prstGeom prst="roundRect">
            <a:avLst>
              <a:gd name="adj" fmla="val 12073"/>
            </a:avLst>
          </a:prstGeom>
          <a:solidFill>
            <a:srgbClr val="20202C"/>
          </a:solidFill>
          <a:ln w="9525">
            <a:solidFill>
              <a:srgbClr val="2E2E3D"/>
            </a:solidFill>
          </a:ln>
        </p:spPr>
        <p:txBody>
          <a:bodyPr/>
          <a:lstStyle/>
          <a:p/>
        </p:txBody>
      </p:sp>
      <p:sp>
        <p:nvSpPr>
          <p:cNvPr id="112" name="t"/>
          <p:cNvSpPr txBox="1"/>
          <p:nvPr/>
        </p:nvSpPr>
        <p:spPr>
          <a:xfrm>
            <a:off x="640080" y="5342192"/>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Customer profile · Why flagged — 🔥 In their own words: “this is a scam, I want my money back” ✅ Remedied recently — a ticket closed in the last 30 days with the customer sounding happy about the outcome. Why flagged. Stalled shipment — “no subscription to churn, but a lost-package complaint (and their trust in the store) is in waiting if it does not move.” shipment_stalled negative_open_ticket subscriber: false</a:t>
            </a:r>
          </a:p>
        </p:txBody>
      </p:sp>
      <p:sp>
        <p:nvSpPr>
          <p:cNvPr id="113" name="t"/>
          <p:cNvSpPr txBox="1"/>
          <p:nvPr/>
        </p:nvSpPr>
        <p:spPr>
          <a:xfrm>
            <a:off x="502920" y="5957253"/>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v0.98.1 — churn is a subscriber word. One-time buyers get the same urgency in the right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A0A0B"/>
        </a:solidFill>
        <a:effectLst/>
      </p:bgPr>
    </p:bg>
    <p:spTree>
      <p:nvGrpSpPr>
        <p:cNvPr id="1" name=""/>
        <p:cNvGrpSpPr/>
        <p:nvPr/>
      </p:nvGrpSpPr>
      <p:grpSpPr>
        <a:xfrm>
          <a:off x="0" y="0"/>
          <a:ext cx="0" cy="0"/>
          <a:chOff x="0" y="0"/>
          <a:chExt cx="0" cy="0"/>
        </a:xfrm>
      </p:grpSpPr>
      <p:sp>
        <p:nvSpPr>
          <p:cNvPr id="114" name="t"/>
          <p:cNvSpPr txBox="1"/>
          <p:nvPr/>
        </p:nvSpPr>
        <p:spPr>
          <a:xfrm>
            <a:off x="502920" y="292608"/>
            <a:ext cx="11185855" cy="274320"/>
          </a:xfrm>
          <a:prstGeom prst="rect">
            <a:avLst/>
          </a:prstGeom>
          <a:noFill/>
        </p:spPr>
        <p:txBody>
          <a:bodyPr wrap="square" anchor="t" lIns="0" tIns="0" rIns="0" bIns="0">
            <a:normAutofit/>
          </a:bodyPr>
          <a:lstStyle/>
          <a:p>
            <a:pPr algn="l"/>
            <a:r>
              <a:rPr lang="en-US" sz="1000" b="1" dirty="0">
                <a:solidFill>
                  <a:srgbClr val="E8845A"/>
                </a:solidFill>
                <a:latin typeface="Segoe UI"/>
              </a:rPr>
              <a:t>📦 UNIQUE DATA NOBODY ELSE HAS</a:t>
            </a:r>
          </a:p>
        </p:txBody>
      </p:sp>
      <p:sp>
        <p:nvSpPr>
          <p:cNvPr id="115" name="t"/>
          <p:cNvSpPr txBox="1"/>
          <p:nvPr/>
        </p:nvSpPr>
        <p:spPr>
          <a:xfrm>
            <a:off x="502920" y="603504"/>
            <a:ext cx="11185855" cy="496824"/>
          </a:xfrm>
          <a:prstGeom prst="rect">
            <a:avLst/>
          </a:prstGeom>
          <a:noFill/>
        </p:spPr>
        <p:txBody>
          <a:bodyPr wrap="square" anchor="t" lIns="0" tIns="0" rIns="0" bIns="0">
            <a:normAutofit/>
          </a:bodyPr>
          <a:lstStyle/>
          <a:p>
            <a:pPr algn="l"/>
            <a:r>
              <a:rPr lang="en-US" sz="2400" b="1" dirty="0">
                <a:solidFill>
                  <a:srgbClr val="F7F7FA"/>
                </a:solidFill>
                <a:latin typeface="Segoe UI"/>
              </a:rPr>
              <a:t>Every customer's delivery story</a:t>
            </a:r>
          </a:p>
        </p:txBody>
      </p:sp>
      <p:sp>
        <p:nvSpPr>
          <p:cNvPr id="116" name="t"/>
          <p:cNvSpPr txBox="1"/>
          <p:nvPr/>
        </p:nvSpPr>
        <p:spPr>
          <a:xfrm>
            <a:off x="502920" y="1191768"/>
            <a:ext cx="11185855" cy="257429"/>
          </a:xfrm>
          <a:prstGeom prst="rect">
            <a:avLst/>
          </a:prstGeom>
          <a:noFill/>
        </p:spPr>
        <p:txBody>
          <a:bodyPr wrap="square" anchor="t" lIns="0" tIns="0" rIns="0" bIns="0">
            <a:normAutofit/>
          </a:bodyPr>
          <a:lstStyle/>
          <a:p>
            <a:pPr algn="l">
              <a:lnSpc>
                <a:spcPct val="120000"/>
              </a:lnSpc>
            </a:pPr>
            <a:r>
              <a:rPr lang="en-US" sz="1100" dirty="0">
                <a:solidFill>
                  <a:srgbClr val="A9AEC2"/>
                </a:solidFill>
                <a:latin typeface="Segoe UI"/>
              </a:rPr>
              <a:t>Open any profile and see the shipping life they've lived with us — charted as bars or a line, split by carrier, split by warehouse era, incidents called out with one-click jumps into the order.</a:t>
            </a:r>
          </a:p>
        </p:txBody>
      </p:sp>
      <p:sp>
        <p:nvSpPr>
          <p:cNvPr id="117" name="t"/>
          <p:cNvSpPr txBox="1"/>
          <p:nvPr/>
        </p:nvSpPr>
        <p:spPr>
          <a:xfrm>
            <a:off x="502920" y="1595501"/>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118" name="t"/>
          <p:cNvSpPr txBox="1"/>
          <p:nvPr/>
        </p:nvSpPr>
        <p:spPr>
          <a:xfrm>
            <a:off x="502920" y="191687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Transit-time chart of their last 20 deliveries — colour-coded fast / okay / slow</a:t>
            </a:r>
          </a:p>
        </p:txBody>
      </p:sp>
      <p:sp>
        <p:nvSpPr>
          <p:cNvPr id="119" name="t"/>
          <p:cNvSpPr txBox="1"/>
          <p:nvPr/>
        </p:nvSpPr>
        <p:spPr>
          <a:xfrm>
            <a:off x="502920" y="2238248"/>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10-31-25</a:t>
            </a:r>
          </a:p>
        </p:txBody>
      </p:sp>
      <p:sp>
        <p:nvSpPr>
          <p:cNvPr id="120" name="t"/>
          <p:cNvSpPr txBox="1"/>
          <p:nvPr/>
        </p:nvSpPr>
        <p:spPr>
          <a:xfrm>
            <a:off x="502920" y="255962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ShipBob → Flexport cutover, learned from our own data — now the delivery report's date floor, so every modern order counts whoever shipped it</a:t>
            </a:r>
          </a:p>
        </p:txBody>
      </p:sp>
      <p:sp>
        <p:nvSpPr>
          <p:cNvPr id="121" name="t"/>
          <p:cNvSpPr txBox="1"/>
          <p:nvPr/>
        </p:nvSpPr>
        <p:spPr>
          <a:xfrm>
            <a:off x="502920" y="2880995"/>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5.88d</a:t>
            </a:r>
          </a:p>
        </p:txBody>
      </p:sp>
      <p:sp>
        <p:nvSpPr>
          <p:cNvPr id="122" name="t"/>
          <p:cNvSpPr txBox="1"/>
          <p:nvPr/>
        </p:nvSpPr>
        <p:spPr>
          <a:xfrm>
            <a:off x="502920" y="3202369"/>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avg doorstep time across 34,823 Flexport-era deliveries — subscribers vs one-time buyers, answerable in one report</a:t>
            </a:r>
          </a:p>
        </p:txBody>
      </p:sp>
      <p:sp>
        <p:nvSpPr>
          <p:cNvPr id="123" name="t"/>
          <p:cNvSpPr txBox="1"/>
          <p:nvPr/>
        </p:nvSpPr>
        <p:spPr>
          <a:xfrm>
            <a:off x="502920" y="3523742"/>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t>
            </a:r>
          </a:p>
        </p:txBody>
      </p:sp>
      <p:sp>
        <p:nvSpPr>
          <p:cNvPr id="124" name="t"/>
          <p:cNvSpPr txBox="1"/>
          <p:nvPr/>
        </p:nvSpPr>
        <p:spPr>
          <a:xfrm>
            <a:off x="502920" y="3845116"/>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Lost · stalled · never-arrived incidents surfaced per customer, per order</a:t>
            </a:r>
          </a:p>
        </p:txBody>
      </p:sp>
      <p:sp>
        <p:nvSpPr>
          <p:cNvPr id="125" name="r"/>
          <p:cNvSpPr/>
          <p:nvPr/>
        </p:nvSpPr>
        <p:spPr>
          <a:xfrm>
            <a:off x="502920" y="4166489"/>
            <a:ext cx="11185855" cy="605917"/>
          </a:xfrm>
          <a:prstGeom prst="roundRect">
            <a:avLst>
              <a:gd name="adj" fmla="val 12073"/>
            </a:avLst>
          </a:prstGeom>
          <a:solidFill>
            <a:srgbClr val="20202C"/>
          </a:solidFill>
          <a:ln w="9525">
            <a:solidFill>
              <a:srgbClr val="2E2E3D"/>
            </a:solidFill>
          </a:ln>
        </p:spPr>
        <p:txBody>
          <a:bodyPr/>
          <a:lstStyle/>
          <a:p/>
        </p:txBody>
      </p:sp>
      <p:sp>
        <p:nvSpPr>
          <p:cNvPr id="126" name="t"/>
          <p:cNvSpPr txBox="1"/>
          <p:nvPr/>
        </p:nvSpPr>
        <p:spPr>
          <a:xfrm>
            <a:off x="640080" y="4267073"/>
            <a:ext cx="10911535" cy="404749"/>
          </a:xfrm>
          <a:prstGeom prst="rect">
            <a:avLst/>
          </a:prstGeom>
          <a:noFill/>
        </p:spPr>
        <p:txBody>
          <a:bodyPr wrap="square" anchor="t" lIns="0" tIns="0" rIns="0" bIns="0">
            <a:normAutofit/>
          </a:bodyPr>
          <a:lstStyle/>
          <a:p>
            <a:pPr algn="l">
              <a:lnSpc>
                <a:spcPct val="120000"/>
              </a:lnSpc>
            </a:pPr>
            <a:r>
              <a:rPr lang="en-US" sz="950" dirty="0">
                <a:solidFill>
                  <a:srgbClr val="A9AEC2"/>
                </a:solidFill>
                <a:latin typeface="Segoe UI"/>
              </a:rPr>
              <a:t>hermes.appolis.app — Customer profile · Delivery experience — 📨 Last contact 06-19-26 email — THEY’RE WAITING ON US Delivery experience · ∿ Line ▮ Bars By carrier Issues (1) 09-14-25 11-02-25 01-08-26 03-26-26 06-19-26 days from order to doorstep · ● ≤5d ● 6–9d ● 10d+ · dots: ● Flexport ● ShipBob (legacy)</a:t>
            </a:r>
          </a:p>
        </p:txBody>
      </p:sp>
      <p:sp>
        <p:nvSpPr>
          <p:cNvPr id="127" name="t"/>
          <p:cNvSpPr txBox="1"/>
          <p:nvPr/>
        </p:nvSpPr>
        <p:spPr>
          <a:xfrm>
            <a:off x="502920" y="4882134"/>
            <a:ext cx="11185855" cy="248222"/>
          </a:xfrm>
          <a:prstGeom prst="rect">
            <a:avLst/>
          </a:prstGeom>
          <a:noFill/>
        </p:spPr>
        <p:txBody>
          <a:bodyPr wrap="square" anchor="t" lIns="0" tIns="0" rIns="0" bIns="0">
            <a:normAutofit/>
          </a:bodyPr>
          <a:lstStyle/>
          <a:p>
            <a:pPr algn="l">
              <a:lnSpc>
                <a:spcPct val="125000"/>
              </a:lnSpc>
            </a:pPr>
            <a:r>
              <a:rPr lang="en-US" sz="1050" dirty="0">
                <a:solidFill>
                  <a:srgbClr val="F7F7FA"/>
                </a:solidFill>
                <a:latin typeface="Segoe UI"/>
              </a:rPr>
              <a:t>A profile's delivery chart — contact headline on top, warehouse eras underneath</a:t>
            </a:r>
          </a:p>
        </p:txBody>
      </p:sp>
      <p:sp>
        <p:nvSpPr>
          <p:cNvPr id="128" name="t"/>
          <p:cNvSpPr txBox="1"/>
          <p:nvPr/>
        </p:nvSpPr>
        <p:spPr>
          <a:xfrm>
            <a:off x="502920" y="5203508"/>
            <a:ext cx="11185855" cy="229807"/>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Every order view carries its own delivery analysis: this box vs the company average .</a:t>
            </a:r>
          </a:p>
        </p:txBody>
      </p:sp>
      <p:sp>
        <p:nvSpPr>
          <p:cNvPr id="129" name="t"/>
          <p:cNvSpPr txBox="1"/>
          <p:nvPr/>
        </p:nvSpPr>
        <p:spPr>
          <a:xfrm>
            <a:off x="502920" y="5506466"/>
            <a:ext cx="11185855" cy="579692"/>
          </a:xfrm>
          <a:prstGeom prst="rect">
            <a:avLst/>
          </a:prstGeom>
          <a:noFill/>
        </p:spPr>
        <p:txBody>
          <a:bodyPr wrap="square" anchor="t" lIns="0" tIns="0" rIns="0" bIns="0">
            <a:normAutofit/>
          </a:bodyPr>
          <a:lstStyle/>
          <a:p>
            <a:pPr algn="l">
              <a:lnSpc>
                <a:spcPct val="125000"/>
              </a:lnSpc>
            </a:pPr>
            <a:r>
              <a:rPr lang="en-US" sz="950" dirty="0">
                <a:solidFill>
                  <a:srgbClr val="A9AEC2"/>
                </a:solidFill>
                <a:latin typeface="Segoe UI"/>
              </a:rPr>
              <a:t>And the report tells you when to distrust it. v2.48.0 found that an unknown delivery date had been quietly recorded as the ship date, which made the affected rows average 1.9 days with zero late deliveries against the Flexport era's 5.88. An unknown delivery time now stays empty, and the page warns in amber when carrier data is missing and in red when a segment's transit looks impossibly fast — it declares its own worst figure untrustworthy rather than publishing a halved transit time as fact.</a:t>
            </a:r>
          </a:p>
        </p:txBody>
      </p:sp>
    </p:spTree>
  </p:cSld>
  <p:clrMapOvr>
    <a:masterClrMapping/>
  </p:clrMapOvr>
</p:sld>
</file>

<file path=ppt/theme/theme1.xml><?xml version="1.0" encoding="utf-8"?>
<a:theme xmlns:a="http://schemas.openxmlformats.org/drawingml/2006/main" name="Hermes">
  <a:themeElements>
    <a:clrScheme name="Hermes">
      <a:dk1>
        <a:srgbClr val="0A0A0B"/>
      </a:dk1>
      <a:lt1>
        <a:srgbClr val="FFFFFF"/>
      </a:lt1>
      <a:dk2>
        <a:srgbClr val="17171C"/>
      </a:dk2>
      <a:lt2>
        <a:srgbClr val="A9AEC2"/>
      </a:lt2>
      <a:accent1>
        <a:srgbClr val="E8845A"/>
      </a:accent1>
      <a:accent2>
        <a:srgbClr val="4FD1A5"/>
      </a:accent2>
      <a:accent3>
        <a:srgbClr val="FF5A5F"/>
      </a:accent3>
      <a:accent4>
        <a:srgbClr val="FFB347"/>
      </a:accent4>
      <a:accent5>
        <a:srgbClr val="C9B8E0"/>
      </a:accent5>
      <a:accent6>
        <a:srgbClr val="B6F36A"/>
      </a:accent6>
      <a:hlink>
        <a:srgbClr val="4FD1A5"/>
      </a:hlink>
      <a:folHlink>
        <a:srgbClr val="4FD1A5"/>
      </a:folHlink>
    </a:clrScheme>
    <a:fontScheme name="Hermes">
      <a:majorFont>
        <a:latin typeface="Segoe UI"/>
        <a:ea typeface=""/>
        <a:cs typeface=""/>
      </a:majorFont>
      <a:minorFont>
        <a:latin typeface="Segoe UI"/>
        <a:ea typeface=""/>
        <a:cs typeface=""/>
      </a:minorFont>
    </a:fontScheme>
    <a:fmtScheme name="Office">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