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theme" Target="theme/theme1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822960" y="1463040"/>
            <a:ext cx="731520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300" b="1" dirty="0">
                <a:solidFill>
                  <a:srgbClr val="4FE3C1"/>
                </a:solidFill>
                <a:latin typeface="Segoe UI"/>
              </a:rPr>
              <a:t>KOSMOS · V8.103.2</a:t>
            </a:r>
          </a:p>
        </p:txBody>
      </p:sp>
      <p:sp>
        <p:nvSpPr>
          <p:cNvPr id="3" name="t"/>
          <p:cNvSpPr txBox="1"/>
          <p:nvPr/>
        </p:nvSpPr>
        <p:spPr>
          <a:xfrm>
            <a:off x="822960" y="1920240"/>
            <a:ext cx="10515600" cy="23774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>
              <a:lnSpc>
                <a:spcPct val="105000"/>
              </a:lnSpc>
            </a:pPr>
            <a:r>
              <a:rPr lang="en-US" sz="4400" b="1" dirty="0">
                <a:solidFill>
                  <a:srgbClr val="E9EEF7"/>
                </a:solidFill>
                <a:latin typeface="Segoe UI"/>
              </a:rPr>
              <a:t>Every idea.</a:t>
            </a:r>
          </a:p>
          <a:p>
            <a:pPr algn="l">
              <a:lnSpc>
                <a:spcPct val="105000"/>
              </a:lnSpc>
            </a:pPr>
            <a:r>
              <a:rPr lang="en-US" sz="4400" b="1" dirty="0">
                <a:solidFill>
                  <a:srgbClr val="E9EEF7"/>
                </a:solidFill>
                <a:latin typeface="Segoe UI"/>
              </a:rPr>
              <a:t>Every project.</a:t>
            </a:r>
          </a:p>
          <a:p>
            <a:pPr algn="l">
              <a:lnSpc>
                <a:spcPct val="105000"/>
              </a:lnSpc>
            </a:pPr>
            <a:r>
              <a:rPr lang="en-US" sz="4400" b="1" dirty="0">
                <a:solidFill>
                  <a:srgbClr val="4FE3C1"/>
                </a:solidFill>
                <a:latin typeface="Segoe UI"/>
              </a:rPr>
              <a:t>One board.</a:t>
            </a:r>
          </a:p>
        </p:txBody>
      </p:sp>
      <p:sp>
        <p:nvSpPr>
          <p:cNvPr id="4" name="t"/>
          <p:cNvSpPr txBox="1"/>
          <p:nvPr/>
        </p:nvSpPr>
        <p:spPr>
          <a:xfrm>
            <a:off x="822960" y="5120640"/>
            <a:ext cx="9601200" cy="9144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>
              <a:lnSpc>
                <a:spcPct val="125000"/>
              </a:lnSpc>
            </a:pPr>
            <a:r>
              <a:rPr lang="en-US" sz="1300" dirty="0">
                <a:solidFill>
                  <a:srgbClr val="93A0B4"/>
                </a:solidFill>
                <a:latin typeface="Segoe UI"/>
              </a:rPr>
              <a:t>Task &amp; idea efficiency hub — Google Keep imports, project pipelines, a triaged inbox, a calendar, and a playbook that learns from every project shipped.</a:t>
            </a:r>
          </a:p>
        </p:txBody>
      </p:sp>
      <p:sp>
        <p:nvSpPr>
          <p:cNvPr id="5" name="t"/>
          <p:cNvSpPr txBox="1"/>
          <p:nvPr/>
        </p:nvSpPr>
        <p:spPr>
          <a:xfrm>
            <a:off x="822960" y="6400800"/>
            <a:ext cx="10515600" cy="27432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900" dirty="0">
                <a:solidFill>
                  <a:srgbClr val="5B6778"/>
                </a:solidFill>
                <a:latin typeface="Segoe UI"/>
              </a:rPr>
              <a:t>Source of truth: APP_BREAKDOWN.md · deck regenerates with the doc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"/>
          <p:cNvSpPr txBox="1"/>
          <p:nvPr/>
        </p:nvSpPr>
        <p:spPr>
          <a:xfrm>
            <a:off x="502920" y="292608"/>
            <a:ext cx="8229600" cy="29260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000" b="1" dirty="0">
                <a:solidFill>
                  <a:srgbClr val="4FE3C1"/>
                </a:solidFill>
                <a:latin typeface="Segoe UI"/>
              </a:rPr>
              <a:t>FEATURE · ONE DOOR TO EVERYTHING</a:t>
            </a:r>
          </a:p>
        </p:txBody>
      </p:sp>
      <p:sp>
        <p:nvSpPr>
          <p:cNvPr id="143" name="t"/>
          <p:cNvSpPr txBox="1"/>
          <p:nvPr/>
        </p:nvSpPr>
        <p:spPr>
          <a:xfrm>
            <a:off x="502920" y="566928"/>
            <a:ext cx="11155680" cy="56692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2600" b="1" dirty="0">
                <a:solidFill>
                  <a:srgbClr val="E9EEF7"/>
                </a:solidFill>
                <a:latin typeface="Segoe UI"/>
              </a:rPr>
              <a:t>Every breakdown. Every deck. One URL.</a:t>
            </a:r>
          </a:p>
        </p:txBody>
      </p:sp>
      <p:sp>
        <p:nvSpPr>
          <p:cNvPr id="144" name="t"/>
          <p:cNvSpPr txBox="1"/>
          <p:nvPr/>
        </p:nvSpPr>
        <p:spPr>
          <a:xfrm>
            <a:off x="502920" y="1133856"/>
            <a:ext cx="11155680" cy="50292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>
              <a:lnSpc>
                <a:spcPct val="115000"/>
              </a:lnSpc>
            </a:pPr>
            <a:r>
              <a:rPr lang="en-US" sz="1050" dirty="0">
                <a:solidFill>
                  <a:srgbClr val="93A0B4"/>
                </a:solidFill>
                <a:latin typeface="Segoe UI"/>
              </a:rPr>
              <a:t>Kosmos serves every project’s living breakdown doc (rendered) and cinematic deck through /pf/&lt;project&gt;/… — the whole library, one bookmark, any screen.</a:t>
            </a:r>
          </a:p>
        </p:txBody>
      </p:sp>
      <p:graphicFrame>
        <p:nvGraphicFramePr>
          <p:cNvPr id="145" name="tbl"/>
          <p:cNvGraphicFramePr>
            <a:graphicFrameLocks noGrp="1"/>
          </p:cNvGraphicFramePr>
          <p:nvPr/>
        </p:nvGraphicFramePr>
        <p:xfrm>
          <a:off x="502920" y="2057400"/>
          <a:ext cx="11155680" cy="3364992"/>
        </p:xfrm>
        <a:graphic>
          <a:graphicData uri="http://schemas.openxmlformats.org/drawingml/2006/table">
            <a:tbl>
              <a:tblPr firstRow="1" bandRow="0"/>
              <a:tblGrid>
                <a:gridCol w="4754880"/>
                <a:gridCol w="3200400"/>
                <a:gridCol w="3200400"/>
              </a:tblGrid>
              <a:tr h="420624">
                <a:tc>
                  <a:txBody>
                    <a:bodyPr/>
                    <a:lstStyle/>
                    <a:p>
                      <a:pPr algn="l"/>
                      <a:r>
                        <a:rPr lang="en-US" sz="900" b="1" dirty="0">
                          <a:solidFill>
                            <a:srgbClr val="93A0B4"/>
                          </a:solidFill>
                          <a:latin typeface="Segoe UI"/>
                        </a:rPr>
                        <a:t>Project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0161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1" dirty="0">
                          <a:solidFill>
                            <a:srgbClr val="93A0B4"/>
                          </a:solidFill>
                          <a:latin typeface="Segoe UI"/>
                        </a:rPr>
                        <a:t>Living doc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0161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1" dirty="0">
                          <a:solidFill>
                            <a:srgbClr val="93A0B4"/>
                          </a:solidFill>
                          <a:latin typeface="Segoe UI"/>
                        </a:rPr>
                        <a:t>Cinematic deck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0161F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rgbClr val="E9EEF7"/>
                          </a:solidFill>
                          <a:latin typeface="Segoe UI"/>
                        </a:rPr>
                        <a:t>🎮 Quantum Flip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rgbClr val="6EC7F5"/>
                          </a:solidFill>
                          <a:latin typeface="Segoe UI"/>
                        </a:rPr>
                        <a:t>📋 breakdown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rgbClr val="4FE3C1"/>
                          </a:solidFill>
                          <a:latin typeface="Segoe UI"/>
                        </a:rPr>
                        <a:t>🎞 features deck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rgbClr val="E9EEF7"/>
                          </a:solidFill>
                          <a:latin typeface="Segoe UI"/>
                        </a:rPr>
                        <a:t>📈 Hermes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rgbClr val="6EC7F5"/>
                          </a:solidFill>
                          <a:latin typeface="Segoe UI"/>
                        </a:rPr>
                        <a:t>📋 breakdown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rgbClr val="4FE3C1"/>
                          </a:solidFill>
                          <a:latin typeface="Segoe UI"/>
                        </a:rPr>
                        <a:t>🎞 features deck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rgbClr val="E9EEF7"/>
                          </a:solidFill>
                          <a:latin typeface="Segoe UI"/>
                        </a:rPr>
                        <a:t>🛞 AWS Motor Club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rgbClr val="6EC7F5"/>
                          </a:solidFill>
                          <a:latin typeface="Segoe UI"/>
                        </a:rPr>
                        <a:t>📋 breakdown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rgbClr val="93A0B4"/>
                          </a:solidFill>
                          <a:latin typeface="Segoe UI"/>
                        </a:rPr>
                        <a:t>—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rgbClr val="E9EEF7"/>
                          </a:solidFill>
                          <a:latin typeface="Segoe UI"/>
                        </a:rPr>
                        <a:t>🍎 TipLift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rgbClr val="6EC7F5"/>
                          </a:solidFill>
                          <a:latin typeface="Segoe UI"/>
                        </a:rPr>
                        <a:t>📋 breakdown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rgbClr val="93A0B4"/>
                          </a:solidFill>
                          <a:latin typeface="Segoe UI"/>
                        </a:rPr>
                        <a:t>—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rgbClr val="E9EEF7"/>
                          </a:solidFill>
                          <a:latin typeface="Segoe UI"/>
                        </a:rPr>
                        <a:t>🎟️ Rivo Sub Apply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rgbClr val="6EC7F5"/>
                          </a:solidFill>
                          <a:latin typeface="Segoe UI"/>
                        </a:rPr>
                        <a:t>📋 breakdown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rgbClr val="93A0B4"/>
                          </a:solidFill>
                          <a:latin typeface="Segoe UI"/>
                        </a:rPr>
                        <a:t>—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rgbClr val="E9EEF7"/>
                          </a:solidFill>
                          <a:latin typeface="Segoe UI"/>
                        </a:rPr>
                        <a:t>🧠 Kosmos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rgbClr val="6EC7F5"/>
                          </a:solidFill>
                          <a:latin typeface="Segoe UI"/>
                        </a:rPr>
                        <a:t>📋 breakdown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rgbClr val="4FE3C1"/>
                          </a:solidFill>
                          <a:latin typeface="Segoe UI"/>
                        </a:rPr>
                        <a:t>🎞 features deck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rgbClr val="E9EEF7"/>
                          </a:solidFill>
                          <a:latin typeface="Segoe UI"/>
                        </a:rPr>
                        <a:t>🏺 Agora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rgbClr val="6EC7F5"/>
                          </a:solidFill>
                          <a:latin typeface="Segoe UI"/>
                        </a:rPr>
                        <a:t>📋 breakdown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rgbClr val="93A0B4"/>
                          </a:solidFill>
                          <a:latin typeface="Segoe UI"/>
                        </a:rPr>
                        <a:t>—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"/>
          <p:cNvSpPr txBox="1"/>
          <p:nvPr/>
        </p:nvSpPr>
        <p:spPr>
          <a:xfrm>
            <a:off x="502920" y="292608"/>
            <a:ext cx="8229600" cy="29260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000" b="1" dirty="0">
                <a:solidFill>
                  <a:srgbClr val="4FE3C1"/>
                </a:solidFill>
                <a:latin typeface="Segoe UI"/>
              </a:rPr>
              <a:t>NEW IN V4.4 → V8.103.2</a:t>
            </a:r>
          </a:p>
        </p:txBody>
      </p:sp>
      <p:sp>
        <p:nvSpPr>
          <p:cNvPr id="147" name="t"/>
          <p:cNvSpPr txBox="1"/>
          <p:nvPr/>
        </p:nvSpPr>
        <p:spPr>
          <a:xfrm>
            <a:off x="502920" y="566928"/>
            <a:ext cx="11155680" cy="56692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2600" b="1" dirty="0">
                <a:solidFill>
                  <a:srgbClr val="E9EEF7"/>
                </a:solidFill>
                <a:latin typeface="Segoe UI"/>
              </a:rPr>
              <a:t>Multi-account · Studio · Claude connector · Import anything</a:t>
            </a:r>
          </a:p>
        </p:txBody>
      </p:sp>
      <p:sp>
        <p:nvSpPr>
          <p:cNvPr id="148" name="t"/>
          <p:cNvSpPr txBox="1"/>
          <p:nvPr/>
        </p:nvSpPr>
        <p:spPr>
          <a:xfrm>
            <a:off x="502920" y="1133856"/>
            <a:ext cx="11155680" cy="50292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>
              <a:lnSpc>
                <a:spcPct val="115000"/>
              </a:lnSpc>
            </a:pPr>
            <a:r>
              <a:rPr lang="en-US" sz="1050" dirty="0">
                <a:solidFill>
                  <a:srgbClr val="93A0B4"/>
                </a:solidFill>
                <a:latin typeface="Segoe UI"/>
              </a:rPr>
              <a:t>Every account is a fully isolated space with its own Studio brain — and a private connector URL lets Claude work the board live.</a:t>
            </a:r>
          </a:p>
        </p:txBody>
      </p:sp>
      <p:sp>
        <p:nvSpPr>
          <p:cNvPr id="149" name="r"/>
          <p:cNvSpPr/>
          <p:nvPr/>
        </p:nvSpPr>
        <p:spPr>
          <a:xfrm>
            <a:off x="502920" y="2148840"/>
            <a:ext cx="2651760" cy="1737360"/>
          </a:xfrm>
          <a:prstGeom prst="roundRect">
            <a:avLst>
              <a:gd name="adj" fmla="val 4211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150" name="t"/>
          <p:cNvSpPr txBox="1"/>
          <p:nvPr/>
        </p:nvSpPr>
        <p:spPr>
          <a:xfrm>
            <a:off x="612648" y="2240280"/>
            <a:ext cx="2432304" cy="86868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4FE3C1"/>
                </a:solidFill>
                <a:latin typeface="Segoe UI"/>
              </a:rPr>
              <a:t>👥</a:t>
            </a:r>
          </a:p>
        </p:txBody>
      </p:sp>
      <p:sp>
        <p:nvSpPr>
          <p:cNvPr id="151" name="t"/>
          <p:cNvSpPr txBox="1"/>
          <p:nvPr/>
        </p:nvSpPr>
        <p:spPr>
          <a:xfrm>
            <a:off x="612648" y="3052267"/>
            <a:ext cx="2432304" cy="799186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multi-account, admin-created, zero cross-account bleed</a:t>
            </a:r>
          </a:p>
        </p:txBody>
      </p:sp>
      <p:sp>
        <p:nvSpPr>
          <p:cNvPr id="152" name="r"/>
          <p:cNvSpPr/>
          <p:nvPr/>
        </p:nvSpPr>
        <p:spPr>
          <a:xfrm>
            <a:off x="3337560" y="2148840"/>
            <a:ext cx="2651760" cy="1737360"/>
          </a:xfrm>
          <a:prstGeom prst="roundRect">
            <a:avLst>
              <a:gd name="adj" fmla="val 4211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153" name="t"/>
          <p:cNvSpPr txBox="1"/>
          <p:nvPr/>
        </p:nvSpPr>
        <p:spPr>
          <a:xfrm>
            <a:off x="3447288" y="2240280"/>
            <a:ext cx="2432304" cy="86868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B7A6F7"/>
                </a:solidFill>
                <a:latin typeface="Segoe UI"/>
              </a:rPr>
              <a:t>🎬</a:t>
            </a:r>
          </a:p>
        </p:txBody>
      </p:sp>
      <p:sp>
        <p:nvSpPr>
          <p:cNvPr id="154" name="t"/>
          <p:cNvSpPr txBox="1"/>
          <p:nvPr/>
        </p:nvSpPr>
        <p:spPr>
          <a:xfrm>
            <a:off x="3447288" y="3052267"/>
            <a:ext cx="2432304" cy="799186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the Studio (AI · pipeline · editor · files) per account</a:t>
            </a:r>
          </a:p>
        </p:txBody>
      </p:sp>
      <p:sp>
        <p:nvSpPr>
          <p:cNvPr id="155" name="r"/>
          <p:cNvSpPr/>
          <p:nvPr/>
        </p:nvSpPr>
        <p:spPr>
          <a:xfrm>
            <a:off x="6172200" y="2148840"/>
            <a:ext cx="2651760" cy="1737360"/>
          </a:xfrm>
          <a:prstGeom prst="roundRect">
            <a:avLst>
              <a:gd name="adj" fmla="val 4211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156" name="t"/>
          <p:cNvSpPr txBox="1"/>
          <p:nvPr/>
        </p:nvSpPr>
        <p:spPr>
          <a:xfrm>
            <a:off x="6281928" y="2240280"/>
            <a:ext cx="2432304" cy="86868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6EC7F5"/>
                </a:solidFill>
                <a:latin typeface="Segoe UI"/>
              </a:rPr>
              <a:t>16</a:t>
            </a:r>
          </a:p>
        </p:txBody>
      </p:sp>
      <p:sp>
        <p:nvSpPr>
          <p:cNvPr id="157" name="t"/>
          <p:cNvSpPr txBox="1"/>
          <p:nvPr/>
        </p:nvSpPr>
        <p:spPr>
          <a:xfrm>
            <a:off x="6281928" y="3052267"/>
            <a:ext cx="2432304" cy="799186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Claude-connector tools — finished work checks itself off</a:t>
            </a:r>
          </a:p>
        </p:txBody>
      </p:sp>
      <p:sp>
        <p:nvSpPr>
          <p:cNvPr id="158" name="r"/>
          <p:cNvSpPr/>
          <p:nvPr/>
        </p:nvSpPr>
        <p:spPr>
          <a:xfrm>
            <a:off x="9006840" y="2148840"/>
            <a:ext cx="2651760" cy="1737360"/>
          </a:xfrm>
          <a:prstGeom prst="roundRect">
            <a:avLst>
              <a:gd name="adj" fmla="val 4211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159" name="t"/>
          <p:cNvSpPr txBox="1"/>
          <p:nvPr/>
        </p:nvSpPr>
        <p:spPr>
          <a:xfrm>
            <a:off x="9116568" y="2240280"/>
            <a:ext cx="2432304" cy="86868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F5D76E"/>
                </a:solidFill>
                <a:latin typeface="Segoe UI"/>
              </a:rPr>
              <a:t>6+</a:t>
            </a:r>
          </a:p>
        </p:txBody>
      </p:sp>
      <p:sp>
        <p:nvSpPr>
          <p:cNvPr id="160" name="t"/>
          <p:cNvSpPr txBox="1"/>
          <p:nvPr/>
        </p:nvSpPr>
        <p:spPr>
          <a:xfrm>
            <a:off x="9116568" y="3052267"/>
            <a:ext cx="2432304" cy="799186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import formats — Keep, Notion, Evernote, md, JSON, paste</a:t>
            </a:r>
          </a:p>
        </p:txBody>
      </p:sp>
      <p:sp>
        <p:nvSpPr>
          <p:cNvPr id="161" name="t"/>
          <p:cNvSpPr txBox="1"/>
          <p:nvPr/>
        </p:nvSpPr>
        <p:spPr>
          <a:xfrm>
            <a:off x="502920" y="4251960"/>
            <a:ext cx="1097280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100" dirty="0">
                <a:solidFill>
                  <a:srgbClr val="93A0B4"/>
                </a:solidFill>
                <a:latin typeface="Segoe UI"/>
              </a:rPr>
              <a:t>🎯 project rollups + working-list cards · 45s live sync on every device · filter by chatbot/source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"/>
          <p:cNvSpPr txBox="1"/>
          <p:nvPr/>
        </p:nvSpPr>
        <p:spPr>
          <a:xfrm>
            <a:off x="822960" y="1371600"/>
            <a:ext cx="731520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300" b="1" dirty="0">
                <a:solidFill>
                  <a:srgbClr val="4FE3C1"/>
                </a:solidFill>
                <a:latin typeface="Segoe UI"/>
              </a:rPr>
              <a:t>SHIPPED · V8.103.2</a:t>
            </a:r>
          </a:p>
        </p:txBody>
      </p:sp>
      <p:sp>
        <p:nvSpPr>
          <p:cNvPr id="163" name="t"/>
          <p:cNvSpPr txBox="1"/>
          <p:nvPr/>
        </p:nvSpPr>
        <p:spPr>
          <a:xfrm>
            <a:off x="822960" y="1828800"/>
            <a:ext cx="10515600" cy="18288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>
              <a:lnSpc>
                <a:spcPct val="102000"/>
              </a:lnSpc>
            </a:pPr>
            <a:r>
              <a:rPr lang="en-US" sz="4800" b="1" dirty="0">
                <a:solidFill>
                  <a:srgbClr val="E9EEF7"/>
                </a:solidFill>
                <a:latin typeface="Segoe UI"/>
              </a:rPr>
              <a:t>One board.</a:t>
            </a:r>
          </a:p>
          <a:p>
            <a:pPr algn="l">
              <a:lnSpc>
                <a:spcPct val="102000"/>
              </a:lnSpc>
            </a:pPr>
            <a:r>
              <a:rPr lang="en-US" sz="4800" b="1" dirty="0">
                <a:solidFill>
                  <a:srgbClr val="4FE3C1"/>
                </a:solidFill>
                <a:latin typeface="Segoe UI"/>
              </a:rPr>
              <a:t>Every brain in sync.</a:t>
            </a:r>
          </a:p>
        </p:txBody>
      </p:sp>
      <p:sp>
        <p:nvSpPr>
          <p:cNvPr id="164" name="t"/>
          <p:cNvSpPr txBox="1"/>
          <p:nvPr/>
        </p:nvSpPr>
        <p:spPr>
          <a:xfrm>
            <a:off x="822960" y="4297680"/>
            <a:ext cx="10058400" cy="4572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300" dirty="0">
                <a:solidFill>
                  <a:srgbClr val="93A0B4"/>
                </a:solidFill>
                <a:latin typeface="Segoe UI"/>
              </a:rPr>
              <a:t>Import from anywhere → triage → pipeline → work the lists — from the app, your phone, or a Claude chat.</a:t>
            </a:r>
          </a:p>
        </p:txBody>
      </p:sp>
      <p:sp>
        <p:nvSpPr>
          <p:cNvPr id="165" name="r"/>
          <p:cNvSpPr/>
          <p:nvPr/>
        </p:nvSpPr>
        <p:spPr>
          <a:xfrm>
            <a:off x="822960" y="5120640"/>
            <a:ext cx="3474720" cy="548640"/>
          </a:xfrm>
          <a:prstGeom prst="roundRect">
            <a:avLst>
              <a:gd name="adj" fmla="val 13333"/>
            </a:avLst>
          </a:prstGeom>
          <a:solidFill>
            <a:srgbClr val="141C2B"/>
          </a:solidFill>
          <a:ln w="9525">
            <a:solidFill>
              <a:srgbClr val="2F5D52"/>
            </a:solidFill>
          </a:ln>
        </p:spPr>
        <p:txBody>
          <a:bodyPr/>
          <a:lstStyle/>
          <a:p/>
        </p:txBody>
      </p:sp>
      <p:sp>
        <p:nvSpPr>
          <p:cNvPr id="166" name="t"/>
          <p:cNvSpPr txBox="1"/>
          <p:nvPr/>
        </p:nvSpPr>
        <p:spPr>
          <a:xfrm>
            <a:off x="960120" y="5248656"/>
            <a:ext cx="3200400" cy="3200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950" b="1" dirty="0">
                <a:solidFill>
                  <a:srgbClr val="4FE3C1"/>
                </a:solidFill>
                <a:latin typeface="Segoe UI"/>
              </a:rPr>
              <a:t>next · pipeline intelligence (next steps)</a:t>
            </a:r>
          </a:p>
        </p:txBody>
      </p:sp>
      <p:sp>
        <p:nvSpPr>
          <p:cNvPr id="167" name="r"/>
          <p:cNvSpPr/>
          <p:nvPr/>
        </p:nvSpPr>
        <p:spPr>
          <a:xfrm>
            <a:off x="4480560" y="5120640"/>
            <a:ext cx="3474720" cy="548640"/>
          </a:xfrm>
          <a:prstGeom prst="roundRect">
            <a:avLst>
              <a:gd name="adj" fmla="val 13333"/>
            </a:avLst>
          </a:prstGeom>
          <a:solidFill>
            <a:srgbClr val="141C2B"/>
          </a:solidFill>
          <a:ln w="9525">
            <a:solidFill>
              <a:srgbClr val="2F5D52"/>
            </a:solidFill>
          </a:ln>
        </p:spPr>
        <p:txBody>
          <a:bodyPr/>
          <a:lstStyle/>
          <a:p/>
        </p:txBody>
      </p:sp>
      <p:sp>
        <p:nvSpPr>
          <p:cNvPr id="168" name="t"/>
          <p:cNvSpPr txBox="1"/>
          <p:nvPr/>
        </p:nvSpPr>
        <p:spPr>
          <a:xfrm>
            <a:off x="4617720" y="5248656"/>
            <a:ext cx="3200400" cy="3200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950" b="1" dirty="0">
                <a:solidFill>
                  <a:srgbClr val="4FE3C1"/>
                </a:solidFill>
                <a:latin typeface="Segoe UI"/>
              </a:rPr>
              <a:t>next · AI triage of the inbox</a:t>
            </a:r>
          </a:p>
        </p:txBody>
      </p:sp>
      <p:sp>
        <p:nvSpPr>
          <p:cNvPr id="169" name="r"/>
          <p:cNvSpPr/>
          <p:nvPr/>
        </p:nvSpPr>
        <p:spPr>
          <a:xfrm>
            <a:off x="8138160" y="5120640"/>
            <a:ext cx="3474720" cy="548640"/>
          </a:xfrm>
          <a:prstGeom prst="roundRect">
            <a:avLst>
              <a:gd name="adj" fmla="val 13333"/>
            </a:avLst>
          </a:prstGeom>
          <a:solidFill>
            <a:srgbClr val="141C2B"/>
          </a:solidFill>
          <a:ln w="9525">
            <a:solidFill>
              <a:srgbClr val="2F5D52"/>
            </a:solidFill>
          </a:ln>
        </p:spPr>
        <p:txBody>
          <a:bodyPr/>
          <a:lstStyle/>
          <a:p/>
        </p:txBody>
      </p:sp>
      <p:sp>
        <p:nvSpPr>
          <p:cNvPr id="170" name="t"/>
          <p:cNvSpPr txBox="1"/>
          <p:nvPr/>
        </p:nvSpPr>
        <p:spPr>
          <a:xfrm>
            <a:off x="8275320" y="5248656"/>
            <a:ext cx="3200400" cy="3200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950" b="1" dirty="0">
                <a:solidFill>
                  <a:srgbClr val="4FE3C1"/>
                </a:solidFill>
                <a:latin typeface="Segoe UI"/>
              </a:rPr>
              <a:t>next · auto-retro when a project hits Live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"/>
          <p:cNvSpPr txBox="1"/>
          <p:nvPr/>
        </p:nvSpPr>
        <p:spPr>
          <a:xfrm>
            <a:off x="502920" y="292608"/>
            <a:ext cx="8229600" cy="29260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000" b="1" dirty="0">
                <a:solidFill>
                  <a:srgbClr val="4FE3C1"/>
                </a:solidFill>
                <a:latin typeface="Segoe UI"/>
              </a:rPr>
              <a:t>THE PROBLEM</a:t>
            </a:r>
          </a:p>
        </p:txBody>
      </p:sp>
      <p:sp>
        <p:nvSpPr>
          <p:cNvPr id="7" name="t"/>
          <p:cNvSpPr txBox="1"/>
          <p:nvPr/>
        </p:nvSpPr>
        <p:spPr>
          <a:xfrm>
            <a:off x="502920" y="566928"/>
            <a:ext cx="11155680" cy="56692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2600" b="1" dirty="0">
                <a:solidFill>
                  <a:srgbClr val="E9EEF7"/>
                </a:solidFill>
                <a:latin typeface="Segoe UI"/>
              </a:rPr>
              <a:t>533 notes. Two accounts. Zero pipeline.</a:t>
            </a:r>
          </a:p>
        </p:txBody>
      </p:sp>
      <p:sp>
        <p:nvSpPr>
          <p:cNvPr id="8" name="t"/>
          <p:cNvSpPr txBox="1"/>
          <p:nvPr/>
        </p:nvSpPr>
        <p:spPr>
          <a:xfrm>
            <a:off x="502920" y="1133856"/>
            <a:ext cx="11155680" cy="50292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>
              <a:lnSpc>
                <a:spcPct val="115000"/>
              </a:lnSpc>
            </a:pPr>
            <a:r>
              <a:rPr lang="en-US" sz="1050" dirty="0">
                <a:solidFill>
                  <a:srgbClr val="93A0B4"/>
                </a:solidFill>
                <a:latin typeface="Segoe UI"/>
              </a:rPr>
              <a:t>Every app, game, ad, and life idea lived in Google Keep — refined there, pasted into prompts, then left to pile up.</a:t>
            </a:r>
          </a:p>
        </p:txBody>
      </p:sp>
      <p:sp>
        <p:nvSpPr>
          <p:cNvPr id="12" name="r"/>
          <p:cNvSpPr/>
          <p:nvPr/>
        </p:nvSpPr>
        <p:spPr>
          <a:xfrm>
            <a:off x="502920" y="2148840"/>
            <a:ext cx="2651760" cy="1554480"/>
          </a:xfrm>
          <a:prstGeom prst="roundRect">
            <a:avLst>
              <a:gd name="adj" fmla="val 4706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13" name="t"/>
          <p:cNvSpPr txBox="1"/>
          <p:nvPr/>
        </p:nvSpPr>
        <p:spPr>
          <a:xfrm>
            <a:off x="612648" y="2240280"/>
            <a:ext cx="2432304" cy="7772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E9EEF7"/>
                </a:solidFill>
                <a:latin typeface="Segoe UI"/>
              </a:rPr>
              <a:t>2</a:t>
            </a:r>
          </a:p>
        </p:txBody>
      </p:sp>
      <p:sp>
        <p:nvSpPr>
          <p:cNvPr id="14" name="t"/>
          <p:cNvSpPr txBox="1"/>
          <p:nvPr/>
        </p:nvSpPr>
        <p:spPr>
          <a:xfrm>
            <a:off x="612648" y="2957170"/>
            <a:ext cx="2432304" cy="715061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Keep accounts, both active</a:t>
            </a:r>
          </a:p>
        </p:txBody>
      </p:sp>
      <p:sp>
        <p:nvSpPr>
          <p:cNvPr id="15" name="r"/>
          <p:cNvSpPr/>
          <p:nvPr/>
        </p:nvSpPr>
        <p:spPr>
          <a:xfrm>
            <a:off x="3337560" y="2148840"/>
            <a:ext cx="2651760" cy="1554480"/>
          </a:xfrm>
          <a:prstGeom prst="roundRect">
            <a:avLst>
              <a:gd name="adj" fmla="val 4706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16" name="t"/>
          <p:cNvSpPr txBox="1"/>
          <p:nvPr/>
        </p:nvSpPr>
        <p:spPr>
          <a:xfrm>
            <a:off x="3447288" y="2240280"/>
            <a:ext cx="2432304" cy="7772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F5D76E"/>
                </a:solidFill>
                <a:latin typeface="Segoe UI"/>
              </a:rPr>
              <a:t>533</a:t>
            </a:r>
          </a:p>
        </p:txBody>
      </p:sp>
      <p:sp>
        <p:nvSpPr>
          <p:cNvPr id="17" name="t"/>
          <p:cNvSpPr txBox="1"/>
          <p:nvPr/>
        </p:nvSpPr>
        <p:spPr>
          <a:xfrm>
            <a:off x="3447288" y="2957170"/>
            <a:ext cx="2432304" cy="715061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raw notes exported via Takeout</a:t>
            </a:r>
          </a:p>
        </p:txBody>
      </p:sp>
      <p:sp>
        <p:nvSpPr>
          <p:cNvPr id="18" name="r"/>
          <p:cNvSpPr/>
          <p:nvPr/>
        </p:nvSpPr>
        <p:spPr>
          <a:xfrm>
            <a:off x="6172200" y="2148840"/>
            <a:ext cx="2651760" cy="1554480"/>
          </a:xfrm>
          <a:prstGeom prst="roundRect">
            <a:avLst>
              <a:gd name="adj" fmla="val 4706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19" name="t"/>
          <p:cNvSpPr txBox="1"/>
          <p:nvPr/>
        </p:nvSpPr>
        <p:spPr>
          <a:xfrm>
            <a:off x="6281928" y="2240280"/>
            <a:ext cx="2432304" cy="7772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6EC7F5"/>
                </a:solidFill>
                <a:latin typeface="Segoe UI"/>
              </a:rPr>
              <a:t>154</a:t>
            </a:r>
          </a:p>
        </p:txBody>
      </p:sp>
      <p:sp>
        <p:nvSpPr>
          <p:cNvPr id="20" name="t"/>
          <p:cNvSpPr txBox="1"/>
          <p:nvPr/>
        </p:nvSpPr>
        <p:spPr>
          <a:xfrm>
            <a:off x="6281928" y="2957170"/>
            <a:ext cx="2432304" cy="715061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notes under the "Ideas" label alone</a:t>
            </a:r>
          </a:p>
        </p:txBody>
      </p:sp>
      <p:sp>
        <p:nvSpPr>
          <p:cNvPr id="21" name="r"/>
          <p:cNvSpPr/>
          <p:nvPr/>
        </p:nvSpPr>
        <p:spPr>
          <a:xfrm>
            <a:off x="9006840" y="2148840"/>
            <a:ext cx="2651760" cy="1554480"/>
          </a:xfrm>
          <a:prstGeom prst="roundRect">
            <a:avLst>
              <a:gd name="adj" fmla="val 4706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22" name="t"/>
          <p:cNvSpPr txBox="1"/>
          <p:nvPr/>
        </p:nvSpPr>
        <p:spPr>
          <a:xfrm>
            <a:off x="9116568" y="2240280"/>
            <a:ext cx="2432304" cy="7772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FB7185"/>
                </a:solidFill>
                <a:latin typeface="Segoe UI"/>
              </a:rPr>
              <a:t>0</a:t>
            </a:r>
          </a:p>
        </p:txBody>
      </p:sp>
      <p:sp>
        <p:nvSpPr>
          <p:cNvPr id="23" name="t"/>
          <p:cNvSpPr txBox="1"/>
          <p:nvPr/>
        </p:nvSpPr>
        <p:spPr>
          <a:xfrm>
            <a:off x="9116568" y="2957170"/>
            <a:ext cx="2432304" cy="715061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connected to a pipeline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"/>
          <p:cNvSpPr txBox="1"/>
          <p:nvPr/>
        </p:nvSpPr>
        <p:spPr>
          <a:xfrm>
            <a:off x="502920" y="292608"/>
            <a:ext cx="8229600" cy="29260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000" b="1" dirty="0">
                <a:solidFill>
                  <a:srgbClr val="4FE3C1"/>
                </a:solidFill>
                <a:latin typeface="Segoe UI"/>
              </a:rPr>
              <a:t>FEATURE · IMPORT</a:t>
            </a:r>
          </a:p>
        </p:txBody>
      </p:sp>
      <p:sp>
        <p:nvSpPr>
          <p:cNvPr id="25" name="t"/>
          <p:cNvSpPr txBox="1"/>
          <p:nvPr/>
        </p:nvSpPr>
        <p:spPr>
          <a:xfrm>
            <a:off x="502920" y="566928"/>
            <a:ext cx="11155680" cy="56692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2600" b="1" dirty="0">
                <a:solidFill>
                  <a:srgbClr val="E9EEF7"/>
                </a:solidFill>
                <a:latin typeface="Segoe UI"/>
              </a:rPr>
              <a:t>Google Takeout in, organized inbox out</a:t>
            </a:r>
          </a:p>
        </p:txBody>
      </p:sp>
      <p:sp>
        <p:nvSpPr>
          <p:cNvPr id="26" name="t"/>
          <p:cNvSpPr txBox="1"/>
          <p:nvPr/>
        </p:nvSpPr>
        <p:spPr>
          <a:xfrm>
            <a:off x="502920" y="1133856"/>
            <a:ext cx="11155680" cy="50292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>
              <a:lnSpc>
                <a:spcPct val="115000"/>
              </a:lnSpc>
            </a:pPr>
            <a:r>
              <a:rPr lang="en-US" sz="1050" dirty="0">
                <a:solidFill>
                  <a:srgbClr val="93A0B4"/>
                </a:solidFill>
                <a:latin typeface="Segoe UI"/>
              </a:rPr>
              <a:t>Normalize every note, keep checklists as checklists, copy attachments, dedupe across accounts by content hash. Re-runs are no-ops.</a:t>
            </a:r>
          </a:p>
        </p:txBody>
      </p:sp>
      <p:sp>
        <p:nvSpPr>
          <p:cNvPr id="27" name="r"/>
          <p:cNvSpPr/>
          <p:nvPr/>
        </p:nvSpPr>
        <p:spPr>
          <a:xfrm>
            <a:off x="502920" y="2057400"/>
            <a:ext cx="2468880" cy="685800"/>
          </a:xfrm>
          <a:prstGeom prst="roundRect">
            <a:avLst>
              <a:gd name="adj" fmla="val 10667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28" name="t"/>
          <p:cNvSpPr txBox="1"/>
          <p:nvPr/>
        </p:nvSpPr>
        <p:spPr>
          <a:xfrm>
            <a:off x="640080" y="2240280"/>
            <a:ext cx="219456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1150" b="1" dirty="0">
                <a:solidFill>
                  <a:srgbClr val="E9EEF7"/>
                </a:solidFill>
                <a:latin typeface="Segoe UI"/>
              </a:rPr>
              <a:t>📦 Takeout zip ×2</a:t>
            </a:r>
          </a:p>
        </p:txBody>
      </p:sp>
      <p:sp>
        <p:nvSpPr>
          <p:cNvPr id="29" name="t"/>
          <p:cNvSpPr txBox="1"/>
          <p:nvPr/>
        </p:nvSpPr>
        <p:spPr>
          <a:xfrm>
            <a:off x="2788920" y="2167128"/>
            <a:ext cx="822960" cy="4572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1800" b="1" dirty="0">
                <a:solidFill>
                  <a:srgbClr val="4FE3C1"/>
                </a:solidFill>
                <a:latin typeface="Segoe UI"/>
              </a:rPr>
              <a:t>→</a:t>
            </a:r>
          </a:p>
        </p:txBody>
      </p:sp>
      <p:sp>
        <p:nvSpPr>
          <p:cNvPr id="30" name="r"/>
          <p:cNvSpPr/>
          <p:nvPr/>
        </p:nvSpPr>
        <p:spPr>
          <a:xfrm>
            <a:off x="3429000" y="2057400"/>
            <a:ext cx="2468880" cy="685800"/>
          </a:xfrm>
          <a:prstGeom prst="roundRect">
            <a:avLst>
              <a:gd name="adj" fmla="val 10667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31" name="t"/>
          <p:cNvSpPr txBox="1"/>
          <p:nvPr/>
        </p:nvSpPr>
        <p:spPr>
          <a:xfrm>
            <a:off x="3566160" y="2240280"/>
            <a:ext cx="219456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1150" b="1" dirty="0">
                <a:solidFill>
                  <a:srgbClr val="E9EEF7"/>
                </a:solidFill>
                <a:latin typeface="Segoe UI"/>
              </a:rPr>
              <a:t>🧹 normalize + dedupe</a:t>
            </a:r>
          </a:p>
        </p:txBody>
      </p:sp>
      <p:sp>
        <p:nvSpPr>
          <p:cNvPr id="32" name="t"/>
          <p:cNvSpPr txBox="1"/>
          <p:nvPr/>
        </p:nvSpPr>
        <p:spPr>
          <a:xfrm>
            <a:off x="5715000" y="2167128"/>
            <a:ext cx="822960" cy="4572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1800" b="1" dirty="0">
                <a:solidFill>
                  <a:srgbClr val="4FE3C1"/>
                </a:solidFill>
                <a:latin typeface="Segoe UI"/>
              </a:rPr>
              <a:t>→</a:t>
            </a:r>
          </a:p>
        </p:txBody>
      </p:sp>
      <p:sp>
        <p:nvSpPr>
          <p:cNvPr id="33" name="r"/>
          <p:cNvSpPr/>
          <p:nvPr/>
        </p:nvSpPr>
        <p:spPr>
          <a:xfrm>
            <a:off x="6355080" y="2057400"/>
            <a:ext cx="2468880" cy="685800"/>
          </a:xfrm>
          <a:prstGeom prst="roundRect">
            <a:avLst>
              <a:gd name="adj" fmla="val 10667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34" name="t"/>
          <p:cNvSpPr txBox="1"/>
          <p:nvPr/>
        </p:nvSpPr>
        <p:spPr>
          <a:xfrm>
            <a:off x="6492240" y="2240280"/>
            <a:ext cx="219456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1150" b="1" dirty="0">
                <a:solidFill>
                  <a:srgbClr val="E9EEF7"/>
                </a:solidFill>
                <a:latin typeface="Segoe UI"/>
              </a:rPr>
              <a:t>🏷 auto-categorize</a:t>
            </a:r>
          </a:p>
        </p:txBody>
      </p:sp>
      <p:sp>
        <p:nvSpPr>
          <p:cNvPr id="35" name="t"/>
          <p:cNvSpPr txBox="1"/>
          <p:nvPr/>
        </p:nvSpPr>
        <p:spPr>
          <a:xfrm>
            <a:off x="8641080" y="2167128"/>
            <a:ext cx="822960" cy="45720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1800" b="1" dirty="0">
                <a:solidFill>
                  <a:srgbClr val="4FE3C1"/>
                </a:solidFill>
                <a:latin typeface="Segoe UI"/>
              </a:rPr>
              <a:t>→</a:t>
            </a:r>
          </a:p>
        </p:txBody>
      </p:sp>
      <p:sp>
        <p:nvSpPr>
          <p:cNvPr id="36" name="r"/>
          <p:cNvSpPr/>
          <p:nvPr/>
        </p:nvSpPr>
        <p:spPr>
          <a:xfrm>
            <a:off x="9281160" y="2057400"/>
            <a:ext cx="2468880" cy="685800"/>
          </a:xfrm>
          <a:prstGeom prst="roundRect">
            <a:avLst>
              <a:gd name="adj" fmla="val 10667"/>
            </a:avLst>
          </a:prstGeom>
          <a:solidFill>
            <a:srgbClr val="141C2B"/>
          </a:solidFill>
          <a:ln w="9525">
            <a:solidFill>
              <a:srgbClr val="4FE3C1"/>
            </a:solidFill>
          </a:ln>
        </p:spPr>
        <p:txBody>
          <a:bodyPr/>
          <a:lstStyle/>
          <a:p/>
        </p:txBody>
      </p:sp>
      <p:sp>
        <p:nvSpPr>
          <p:cNvPr id="37" name="t"/>
          <p:cNvSpPr txBox="1"/>
          <p:nvPr/>
        </p:nvSpPr>
        <p:spPr>
          <a:xfrm>
            <a:off x="9418320" y="2240280"/>
            <a:ext cx="219456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1150" b="1" dirty="0">
                <a:solidFill>
                  <a:srgbClr val="4FE3C1"/>
                </a:solidFill>
                <a:latin typeface="Segoe UI"/>
              </a:rPr>
              <a:t>📥 triaged Inbox</a:t>
            </a:r>
          </a:p>
        </p:txBody>
      </p:sp>
      <p:sp>
        <p:nvSpPr>
          <p:cNvPr id="38" name="r"/>
          <p:cNvSpPr/>
          <p:nvPr/>
        </p:nvSpPr>
        <p:spPr>
          <a:xfrm>
            <a:off x="502920" y="3246120"/>
            <a:ext cx="2651760" cy="1554480"/>
          </a:xfrm>
          <a:prstGeom prst="roundRect">
            <a:avLst>
              <a:gd name="adj" fmla="val 4706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39" name="t"/>
          <p:cNvSpPr txBox="1"/>
          <p:nvPr/>
        </p:nvSpPr>
        <p:spPr>
          <a:xfrm>
            <a:off x="612648" y="3337560"/>
            <a:ext cx="2432304" cy="7772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4FE3C1"/>
                </a:solidFill>
                <a:latin typeface="Segoe UI"/>
              </a:rPr>
              <a:t>672</a:t>
            </a:r>
          </a:p>
        </p:txBody>
      </p:sp>
      <p:sp>
        <p:nvSpPr>
          <p:cNvPr id="40" name="t"/>
          <p:cNvSpPr txBox="1"/>
          <p:nvPr/>
        </p:nvSpPr>
        <p:spPr>
          <a:xfrm>
            <a:off x="612648" y="4054450"/>
            <a:ext cx="2432304" cy="715061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unique notes kept</a:t>
            </a:r>
          </a:p>
        </p:txBody>
      </p:sp>
      <p:sp>
        <p:nvSpPr>
          <p:cNvPr id="41" name="r"/>
          <p:cNvSpPr/>
          <p:nvPr/>
        </p:nvSpPr>
        <p:spPr>
          <a:xfrm>
            <a:off x="3337560" y="3246120"/>
            <a:ext cx="2651760" cy="1554480"/>
          </a:xfrm>
          <a:prstGeom prst="roundRect">
            <a:avLst>
              <a:gd name="adj" fmla="val 4706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42" name="t"/>
          <p:cNvSpPr txBox="1"/>
          <p:nvPr/>
        </p:nvSpPr>
        <p:spPr>
          <a:xfrm>
            <a:off x="3447288" y="3337560"/>
            <a:ext cx="2432304" cy="7772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6EC7F5"/>
                </a:solidFill>
                <a:latin typeface="Segoe UI"/>
              </a:rPr>
              <a:t>12</a:t>
            </a:r>
          </a:p>
        </p:txBody>
      </p:sp>
      <p:sp>
        <p:nvSpPr>
          <p:cNvPr id="43" name="t"/>
          <p:cNvSpPr txBox="1"/>
          <p:nvPr/>
        </p:nvSpPr>
        <p:spPr>
          <a:xfrm>
            <a:off x="3447288" y="4054450"/>
            <a:ext cx="2432304" cy="715061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cross-account duplicates merged</a:t>
            </a:r>
          </a:p>
        </p:txBody>
      </p:sp>
      <p:sp>
        <p:nvSpPr>
          <p:cNvPr id="44" name="r"/>
          <p:cNvSpPr/>
          <p:nvPr/>
        </p:nvSpPr>
        <p:spPr>
          <a:xfrm>
            <a:off x="6172200" y="3246120"/>
            <a:ext cx="2651760" cy="1554480"/>
          </a:xfrm>
          <a:prstGeom prst="roundRect">
            <a:avLst>
              <a:gd name="adj" fmla="val 4706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45" name="t"/>
          <p:cNvSpPr txBox="1"/>
          <p:nvPr/>
        </p:nvSpPr>
        <p:spPr>
          <a:xfrm>
            <a:off x="6281928" y="3337560"/>
            <a:ext cx="2432304" cy="7772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B7A6F7"/>
                </a:solidFill>
                <a:latin typeface="Segoe UI"/>
              </a:rPr>
              <a:t>27</a:t>
            </a:r>
          </a:p>
        </p:txBody>
      </p:sp>
      <p:sp>
        <p:nvSpPr>
          <p:cNvPr id="46" name="t"/>
          <p:cNvSpPr txBox="1"/>
          <p:nvPr/>
        </p:nvSpPr>
        <p:spPr>
          <a:xfrm>
            <a:off x="6281928" y="4054450"/>
            <a:ext cx="2432304" cy="715061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image attachments preserved</a:t>
            </a:r>
          </a:p>
        </p:txBody>
      </p:sp>
      <p:sp>
        <p:nvSpPr>
          <p:cNvPr id="47" name="r"/>
          <p:cNvSpPr/>
          <p:nvPr/>
        </p:nvSpPr>
        <p:spPr>
          <a:xfrm>
            <a:off x="9006840" y="3246120"/>
            <a:ext cx="2651760" cy="1554480"/>
          </a:xfrm>
          <a:prstGeom prst="roundRect">
            <a:avLst>
              <a:gd name="adj" fmla="val 4706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48" name="t"/>
          <p:cNvSpPr txBox="1"/>
          <p:nvPr/>
        </p:nvSpPr>
        <p:spPr>
          <a:xfrm>
            <a:off x="9116568" y="3337560"/>
            <a:ext cx="2432304" cy="7772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F5D76E"/>
                </a:solidFill>
                <a:latin typeface="Segoe UI"/>
              </a:rPr>
              <a:t>100%</a:t>
            </a:r>
          </a:p>
        </p:txBody>
      </p:sp>
      <p:sp>
        <p:nvSpPr>
          <p:cNvPr id="49" name="t"/>
          <p:cNvSpPr txBox="1"/>
          <p:nvPr/>
        </p:nvSpPr>
        <p:spPr>
          <a:xfrm>
            <a:off x="9116568" y="4054450"/>
            <a:ext cx="2432304" cy="715061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labels, pins &amp; checklists survive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"/>
          <p:cNvSpPr txBox="1"/>
          <p:nvPr/>
        </p:nvSpPr>
        <p:spPr>
          <a:xfrm>
            <a:off x="502920" y="292608"/>
            <a:ext cx="8229600" cy="29260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000" b="1" dirty="0">
                <a:solidFill>
                  <a:srgbClr val="4FE3C1"/>
                </a:solidFill>
                <a:latin typeface="Segoe UI"/>
              </a:rPr>
              <a:t>FEATURE · THE BOARD</a:t>
            </a:r>
          </a:p>
        </p:txBody>
      </p:sp>
      <p:sp>
        <p:nvSpPr>
          <p:cNvPr id="51" name="t"/>
          <p:cNvSpPr txBox="1"/>
          <p:nvPr/>
        </p:nvSpPr>
        <p:spPr>
          <a:xfrm>
            <a:off x="502920" y="566928"/>
            <a:ext cx="11155680" cy="56692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2600" b="1" dirty="0">
                <a:solidFill>
                  <a:srgbClr val="E9EEF7"/>
                </a:solidFill>
                <a:latin typeface="Segoe UI"/>
              </a:rPr>
              <a:t>A tile for every project, a summary on every tile</a:t>
            </a:r>
          </a:p>
        </p:txBody>
      </p:sp>
      <p:sp>
        <p:nvSpPr>
          <p:cNvPr id="52" name="t"/>
          <p:cNvSpPr txBox="1"/>
          <p:nvPr/>
        </p:nvSpPr>
        <p:spPr>
          <a:xfrm>
            <a:off x="502920" y="1133856"/>
            <a:ext cx="11155680" cy="50292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>
              <a:lnSpc>
                <a:spcPct val="115000"/>
              </a:lnSpc>
            </a:pPr>
            <a:r>
              <a:rPr lang="en-US" sz="1050" dirty="0">
                <a:solidFill>
                  <a:srgbClr val="93A0B4"/>
                </a:solidFill>
                <a:latin typeface="Segoe UI"/>
              </a:rPr>
              <a:t>Stage pill, pipeline bar, note count, last activity — stalled work wears a badge.</a:t>
            </a:r>
          </a:p>
        </p:txBody>
      </p:sp>
      <p:graphicFrame>
        <p:nvGraphicFramePr>
          <p:cNvPr id="53" name="tbl"/>
          <p:cNvGraphicFramePr>
            <a:graphicFrameLocks noGrp="1"/>
          </p:cNvGraphicFramePr>
          <p:nvPr/>
        </p:nvGraphicFramePr>
        <p:xfrm>
          <a:off x="502920" y="2011680"/>
          <a:ext cx="11155680" cy="8833104"/>
        </p:xfrm>
        <a:graphic>
          <a:graphicData uri="http://schemas.openxmlformats.org/drawingml/2006/table">
            <a:tbl>
              <a:tblPr firstRow="1" bandRow="0"/>
              <a:tblGrid>
                <a:gridCol w="2377440"/>
                <a:gridCol w="1188720"/>
                <a:gridCol w="5394960"/>
                <a:gridCol w="822960"/>
                <a:gridCol w="1371600"/>
              </a:tblGrid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900" b="1" dirty="0">
                          <a:solidFill>
                            <a:srgbClr val="93A0B4"/>
                          </a:solidFill>
                          <a:latin typeface="Segoe UI"/>
                        </a:rPr>
                        <a:t>Project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0161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1" dirty="0">
                          <a:solidFill>
                            <a:srgbClr val="93A0B4"/>
                          </a:solidFill>
                          <a:latin typeface="Segoe UI"/>
                        </a:rPr>
                        <a:t>Stage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0161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1" dirty="0">
                          <a:solidFill>
                            <a:srgbClr val="93A0B4"/>
                          </a:solidFill>
                          <a:latin typeface="Segoe UI"/>
                        </a:rPr>
                        <a:t>What it is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0161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1" dirty="0">
                          <a:solidFill>
                            <a:srgbClr val="93A0B4"/>
                          </a:solidFill>
                          <a:latin typeface="Segoe UI"/>
                        </a:rPr>
                        <a:t>Notes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0161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1" dirty="0">
                          <a:solidFill>
                            <a:srgbClr val="93A0B4"/>
                          </a:solidFill>
                          <a:latin typeface="Segoe UI"/>
                        </a:rPr>
                        <a:t>Last activity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0161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Quantum Flip ⚠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FB923C"/>
                          </a:solidFill>
                          <a:latin typeface="Segoe UI"/>
                        </a:rPr>
                        <a:t>DEPLOYED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Shaker Protocol — Three.js action game, 8-mission campaign, 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5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2026-08-04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TipLift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B7A6F7"/>
                          </a:solidFill>
                          <a:latin typeface="Segoe UI"/>
                        </a:rPr>
                        <a:t>BUILT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Teacher tipping → student-loan payoff + supplies card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4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2026-08-04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Hermes ⚠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FB923C"/>
                          </a:solidFill>
                          <a:latin typeface="Segoe UI"/>
                        </a:rPr>
                        <a:t>DEPLOYED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Chardizy retention app for Shopify wellness brands (ex-FLIPP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6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2026-07-25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Kosmos ⚠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FB923C"/>
                          </a:solidFill>
                          <a:latin typeface="Segoe UI"/>
                        </a:rPr>
                        <a:t>DEPLOYED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This app — order out of chaos, live at kosmos.appolis.app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12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2026-07-25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Agora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FB923C"/>
                          </a:solidFill>
                          <a:latin typeface="Segoe UI"/>
                        </a:rPr>
                        <a:t>DEPLOYED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The team-shaped Kosmos — shared boards, team pipelines, port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7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2026-07-25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Studio 7 Sessions — Flip 7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93A0B4"/>
                          </a:solidFill>
                          <a:latin typeface="Segoe UI"/>
                        </a:rPr>
                        <a:t>BRIEF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Multi-genre Flip 7 song pack on Suno → full music videos. La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11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2026-07-25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Appolis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FB923C"/>
                          </a:solidFill>
                          <a:latin typeface="Segoe UI"/>
                        </a:rPr>
                        <a:t>DEPLOYED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The city of apps � the marketplace portal at appolis.app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11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2026-07-24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Phantasia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F5D76E"/>
                          </a:solidFill>
                          <a:latin typeface="Segoe UI"/>
                        </a:rPr>
                        <a:t>BUILDING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AI creative Studio — tools, routing, editor, My Files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9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2026-07-24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Flip My Life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4FE3C1"/>
                          </a:solidFill>
                          <a:latin typeface="Segoe UI"/>
                        </a:rPr>
                        <a:t>LIVE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flipmylifenow storefront — ongoing website updates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11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2026-07-24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Brody — FLIP MY LIFE 30s Ad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93A0B4"/>
                          </a:solidFill>
                          <a:latin typeface="Segoe UI"/>
                        </a:rPr>
                        <a:t>POST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You watched me flip mine — the Brody transformation spot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12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2026-07-24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Studio 7 Sessions — Flip 7 — side work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93A0B4"/>
                          </a:solidFill>
                          <a:latin typeface="Segoe UI"/>
                        </a:rPr>
                        <a:t>BRIEF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/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4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2026-07-24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Brooke — FLIP MY LIFE Transformation Ad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93A0B4"/>
                          </a:solidFill>
                          <a:latin typeface="Segoe UI"/>
                        </a:rPr>
                        <a:t>POST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The Long Way Back — one small "yes" at a time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12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2026-07-24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STOP YOURSELF — Quantum Flip: Shaker Protocol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93A0B4"/>
                          </a:solidFill>
                          <a:latin typeface="Segoe UI"/>
                        </a:rPr>
                        <a:t>BRIEF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Drink up. Flip back. Stop yourself.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11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2026-07-23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Petty Me — DANNY P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93A0B4"/>
                          </a:solidFill>
                          <a:latin typeface="Segoe UI"/>
                        </a:rPr>
                        <a:t>PREPROD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Glow-up music video for DANNY P — the ex is implied, never s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21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2026-07-23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2 Soon 2 Go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93A0B4"/>
                          </a:solidFill>
                          <a:latin typeface="Segoe UI"/>
                        </a:rPr>
                        <a:t>POST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Dan music video — drone drop-in city open, battle-scene tele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6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2026-07-19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Free Will — Cassandra Jewel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93A0B4"/>
                          </a:solidFill>
                          <a:latin typeface="Segoe UI"/>
                        </a:rPr>
                        <a:t>POST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Two worlds, one song — bedroom to dark void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10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2026-07-19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AWS Motor Club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F5D76E"/>
                          </a:solidFill>
                          <a:latin typeface="Segoe UI"/>
                        </a:rPr>
                        <a:t>BUILDING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TireGuard / GlassGuard customer service app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31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2026-07-17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REW Discount Locker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4FE3C1"/>
                          </a:solidFill>
                          <a:latin typeface="Segoe UI"/>
                        </a:rPr>
                        <a:t>LIVE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Stops Rivo REW- codes stacking on flipmylifenow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3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2026-07-15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Flip Fraud Cleanup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4FE3C1"/>
                          </a:solidFill>
                          <a:latin typeface="Segoe UI"/>
                        </a:rPr>
                        <a:t>LIVE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Auto-clean FRAUD-cancelled orders: delete Recharge, block cu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3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2026-07-15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Rivo Sub Apply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4FE3C1"/>
                          </a:solidFill>
                          <a:latin typeface="Segoe UI"/>
                        </a:rPr>
                        <a:t>LIVE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Apply REW- rewards to a queued Recharge charge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3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2026-07-15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UK Cannabis Clinic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93A0B4"/>
                          </a:solidFill>
                          <a:latin typeface="Segoe UI"/>
                        </a:rPr>
                        <a:t>VISION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UK market expansion — clinic delivery on the FLIPPER/Chardiz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4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2026-07-15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E9EEF7"/>
                          </a:solidFill>
                          <a:latin typeface="Segoe UI"/>
                        </a:rPr>
                        <a:t>The Vegan Patriot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solidFill>
                            <a:srgbClr val="93A0B4"/>
                          </a:solidFill>
                          <a:latin typeface="Segoe UI"/>
                        </a:rPr>
                        <a:t>VISION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Future restaurant — vegan American comfort food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E9EEF7"/>
                          </a:solidFill>
                          <a:latin typeface="Segoe UI"/>
                        </a:rPr>
                        <a:t>5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rgbClr val="93A0B4"/>
                          </a:solidFill>
                          <a:latin typeface="Segoe UI"/>
                        </a:rPr>
                        <a:t>2026-07-14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"/>
          <p:cNvSpPr txBox="1"/>
          <p:nvPr/>
        </p:nvSpPr>
        <p:spPr>
          <a:xfrm>
            <a:off x="502920" y="292608"/>
            <a:ext cx="8229600" cy="29260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000" b="1" dirty="0">
                <a:solidFill>
                  <a:srgbClr val="4FE3C1"/>
                </a:solidFill>
                <a:latin typeface="Segoe UI"/>
              </a:rPr>
              <a:t>FEATURE · TOP-LEVEL CATEGORIZER</a:t>
            </a:r>
          </a:p>
        </p:txBody>
      </p:sp>
      <p:sp>
        <p:nvSpPr>
          <p:cNvPr id="55" name="t"/>
          <p:cNvSpPr txBox="1"/>
          <p:nvPr/>
        </p:nvSpPr>
        <p:spPr>
          <a:xfrm>
            <a:off x="502920" y="566928"/>
            <a:ext cx="11155680" cy="56692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2600" b="1" dirty="0">
                <a:solidFill>
                  <a:srgbClr val="E9EEF7"/>
                </a:solidFill>
                <a:latin typeface="Segoe UI"/>
              </a:rPr>
              <a:t>Seven areas. Everything has a home.</a:t>
            </a:r>
          </a:p>
        </p:txBody>
      </p:sp>
      <p:sp>
        <p:nvSpPr>
          <p:cNvPr id="56" name="t"/>
          <p:cNvSpPr txBox="1"/>
          <p:nvPr/>
        </p:nvSpPr>
        <p:spPr>
          <a:xfrm>
            <a:off x="502920" y="1133856"/>
            <a:ext cx="11155680" cy="50292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>
              <a:lnSpc>
                <a:spcPct val="115000"/>
              </a:lnSpc>
            </a:pPr>
            <a:r>
              <a:rPr lang="en-US" sz="1050" dirty="0">
                <a:solidFill>
                  <a:srgbClr val="93A0B4"/>
                </a:solidFill>
                <a:latin typeface="Segoe UI"/>
              </a:rPr>
              <a:t>Your own Keep labels power the filing — live counts from the real board.</a:t>
            </a:r>
          </a:p>
        </p:txBody>
      </p:sp>
      <p:sp>
        <p:nvSpPr>
          <p:cNvPr id="57" name="r"/>
          <p:cNvSpPr/>
          <p:nvPr/>
        </p:nvSpPr>
        <p:spPr>
          <a:xfrm>
            <a:off x="502920" y="2057400"/>
            <a:ext cx="2651760" cy="1554480"/>
          </a:xfrm>
          <a:prstGeom prst="roundRect">
            <a:avLst>
              <a:gd name="adj" fmla="val 4706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58" name="t"/>
          <p:cNvSpPr txBox="1"/>
          <p:nvPr/>
        </p:nvSpPr>
        <p:spPr>
          <a:xfrm>
            <a:off x="612648" y="2148840"/>
            <a:ext cx="2432304" cy="7772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4FE3C1"/>
                </a:solidFill>
                <a:latin typeface="Segoe UI"/>
              </a:rPr>
              <a:t>159</a:t>
            </a:r>
          </a:p>
        </p:txBody>
      </p:sp>
      <p:sp>
        <p:nvSpPr>
          <p:cNvPr id="59" name="t"/>
          <p:cNvSpPr txBox="1"/>
          <p:nvPr/>
        </p:nvSpPr>
        <p:spPr>
          <a:xfrm>
            <a:off x="612648" y="2865730"/>
            <a:ext cx="2432304" cy="715061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🚀 Apps &amp; Games</a:t>
            </a:r>
          </a:p>
        </p:txBody>
      </p:sp>
      <p:sp>
        <p:nvSpPr>
          <p:cNvPr id="60" name="r"/>
          <p:cNvSpPr/>
          <p:nvPr/>
        </p:nvSpPr>
        <p:spPr>
          <a:xfrm>
            <a:off x="3337560" y="2057400"/>
            <a:ext cx="2651760" cy="1554480"/>
          </a:xfrm>
          <a:prstGeom prst="roundRect">
            <a:avLst>
              <a:gd name="adj" fmla="val 4706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61" name="t"/>
          <p:cNvSpPr txBox="1"/>
          <p:nvPr/>
        </p:nvSpPr>
        <p:spPr>
          <a:xfrm>
            <a:off x="3447288" y="2148840"/>
            <a:ext cx="2432304" cy="7772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6EC7F5"/>
                </a:solidFill>
                <a:latin typeface="Segoe UI"/>
              </a:rPr>
              <a:t>41</a:t>
            </a:r>
          </a:p>
        </p:txBody>
      </p:sp>
      <p:sp>
        <p:nvSpPr>
          <p:cNvPr id="62" name="t"/>
          <p:cNvSpPr txBox="1"/>
          <p:nvPr/>
        </p:nvSpPr>
        <p:spPr>
          <a:xfrm>
            <a:off x="3447288" y="2865730"/>
            <a:ext cx="2432304" cy="715061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🏢 Brands &amp; Clients</a:t>
            </a:r>
          </a:p>
        </p:txBody>
      </p:sp>
      <p:sp>
        <p:nvSpPr>
          <p:cNvPr id="63" name="r"/>
          <p:cNvSpPr/>
          <p:nvPr/>
        </p:nvSpPr>
        <p:spPr>
          <a:xfrm>
            <a:off x="6172200" y="2057400"/>
            <a:ext cx="2651760" cy="1554480"/>
          </a:xfrm>
          <a:prstGeom prst="roundRect">
            <a:avLst>
              <a:gd name="adj" fmla="val 4706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64" name="t"/>
          <p:cNvSpPr txBox="1"/>
          <p:nvPr/>
        </p:nvSpPr>
        <p:spPr>
          <a:xfrm>
            <a:off x="6281928" y="2148840"/>
            <a:ext cx="2432304" cy="7772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B7A6F7"/>
                </a:solidFill>
                <a:latin typeface="Segoe UI"/>
              </a:rPr>
              <a:t>31</a:t>
            </a:r>
          </a:p>
        </p:txBody>
      </p:sp>
      <p:sp>
        <p:nvSpPr>
          <p:cNvPr id="65" name="t"/>
          <p:cNvSpPr txBox="1"/>
          <p:nvPr/>
        </p:nvSpPr>
        <p:spPr>
          <a:xfrm>
            <a:off x="6281928" y="2865730"/>
            <a:ext cx="2432304" cy="715061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🎬 Creative Studio</a:t>
            </a:r>
          </a:p>
        </p:txBody>
      </p:sp>
      <p:sp>
        <p:nvSpPr>
          <p:cNvPr id="66" name="r"/>
          <p:cNvSpPr/>
          <p:nvPr/>
        </p:nvSpPr>
        <p:spPr>
          <a:xfrm>
            <a:off x="9006840" y="2057400"/>
            <a:ext cx="2651760" cy="1554480"/>
          </a:xfrm>
          <a:prstGeom prst="roundRect">
            <a:avLst>
              <a:gd name="adj" fmla="val 4706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67" name="t"/>
          <p:cNvSpPr txBox="1"/>
          <p:nvPr/>
        </p:nvSpPr>
        <p:spPr>
          <a:xfrm>
            <a:off x="9116568" y="2148840"/>
            <a:ext cx="2432304" cy="7772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F5D76E"/>
                </a:solidFill>
                <a:latin typeface="Segoe UI"/>
              </a:rPr>
              <a:t>160</a:t>
            </a:r>
          </a:p>
        </p:txBody>
      </p:sp>
      <p:sp>
        <p:nvSpPr>
          <p:cNvPr id="68" name="t"/>
          <p:cNvSpPr txBox="1"/>
          <p:nvPr/>
        </p:nvSpPr>
        <p:spPr>
          <a:xfrm>
            <a:off x="9116568" y="2865730"/>
            <a:ext cx="2432304" cy="715061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💡 Ideas</a:t>
            </a:r>
          </a:p>
        </p:txBody>
      </p:sp>
      <p:sp>
        <p:nvSpPr>
          <p:cNvPr id="69" name="r"/>
          <p:cNvSpPr/>
          <p:nvPr/>
        </p:nvSpPr>
        <p:spPr>
          <a:xfrm>
            <a:off x="502920" y="3840480"/>
            <a:ext cx="2651760" cy="1554480"/>
          </a:xfrm>
          <a:prstGeom prst="roundRect">
            <a:avLst>
              <a:gd name="adj" fmla="val 4706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70" name="t"/>
          <p:cNvSpPr txBox="1"/>
          <p:nvPr/>
        </p:nvSpPr>
        <p:spPr>
          <a:xfrm>
            <a:off x="612648" y="3931920"/>
            <a:ext cx="2432304" cy="7772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4FE3C1"/>
                </a:solidFill>
                <a:latin typeface="Segoe UI"/>
              </a:rPr>
              <a:t>21</a:t>
            </a:r>
          </a:p>
        </p:txBody>
      </p:sp>
      <p:sp>
        <p:nvSpPr>
          <p:cNvPr id="71" name="t"/>
          <p:cNvSpPr txBox="1"/>
          <p:nvPr/>
        </p:nvSpPr>
        <p:spPr>
          <a:xfrm>
            <a:off x="612648" y="4648810"/>
            <a:ext cx="2432304" cy="715061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✅ To-Dos &amp; Lists</a:t>
            </a:r>
          </a:p>
        </p:txBody>
      </p:sp>
      <p:sp>
        <p:nvSpPr>
          <p:cNvPr id="72" name="r"/>
          <p:cNvSpPr/>
          <p:nvPr/>
        </p:nvSpPr>
        <p:spPr>
          <a:xfrm>
            <a:off x="3337560" y="3840480"/>
            <a:ext cx="2651760" cy="1554480"/>
          </a:xfrm>
          <a:prstGeom prst="roundRect">
            <a:avLst>
              <a:gd name="adj" fmla="val 4706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73" name="t"/>
          <p:cNvSpPr txBox="1"/>
          <p:nvPr/>
        </p:nvSpPr>
        <p:spPr>
          <a:xfrm>
            <a:off x="3447288" y="3931920"/>
            <a:ext cx="2432304" cy="7772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FB7185"/>
                </a:solidFill>
                <a:latin typeface="Segoe UI"/>
              </a:rPr>
              <a:t>79</a:t>
            </a:r>
          </a:p>
        </p:txBody>
      </p:sp>
      <p:sp>
        <p:nvSpPr>
          <p:cNvPr id="74" name="t"/>
          <p:cNvSpPr txBox="1"/>
          <p:nvPr/>
        </p:nvSpPr>
        <p:spPr>
          <a:xfrm>
            <a:off x="3447288" y="4648810"/>
            <a:ext cx="2432304" cy="715061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🏡 Life &amp; Home</a:t>
            </a:r>
          </a:p>
        </p:txBody>
      </p:sp>
      <p:sp>
        <p:nvSpPr>
          <p:cNvPr id="75" name="r"/>
          <p:cNvSpPr/>
          <p:nvPr/>
        </p:nvSpPr>
        <p:spPr>
          <a:xfrm>
            <a:off x="6172200" y="3840480"/>
            <a:ext cx="2651760" cy="1554480"/>
          </a:xfrm>
          <a:prstGeom prst="roundRect">
            <a:avLst>
              <a:gd name="adj" fmla="val 4706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76" name="t"/>
          <p:cNvSpPr txBox="1"/>
          <p:nvPr/>
        </p:nvSpPr>
        <p:spPr>
          <a:xfrm>
            <a:off x="6281928" y="3931920"/>
            <a:ext cx="2432304" cy="7772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E9EEF7"/>
                </a:solidFill>
                <a:latin typeface="Segoe UI"/>
              </a:rPr>
              <a:t>62</a:t>
            </a:r>
          </a:p>
        </p:txBody>
      </p:sp>
      <p:sp>
        <p:nvSpPr>
          <p:cNvPr id="77" name="t"/>
          <p:cNvSpPr txBox="1"/>
          <p:nvPr/>
        </p:nvSpPr>
        <p:spPr>
          <a:xfrm>
            <a:off x="6281928" y="4648810"/>
            <a:ext cx="2432304" cy="715061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📚 Reference</a:t>
            </a:r>
          </a:p>
        </p:txBody>
      </p:sp>
      <p:sp>
        <p:nvSpPr>
          <p:cNvPr id="78" name="r"/>
          <p:cNvSpPr/>
          <p:nvPr/>
        </p:nvSpPr>
        <p:spPr>
          <a:xfrm>
            <a:off x="9006840" y="3840480"/>
            <a:ext cx="2651760" cy="1554480"/>
          </a:xfrm>
          <a:prstGeom prst="roundRect">
            <a:avLst>
              <a:gd name="adj" fmla="val 4706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79" name="t"/>
          <p:cNvSpPr txBox="1"/>
          <p:nvPr/>
        </p:nvSpPr>
        <p:spPr>
          <a:xfrm>
            <a:off x="9116568" y="3931920"/>
            <a:ext cx="2432304" cy="7772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6EC7F5"/>
                </a:solidFill>
                <a:latin typeface="Segoe UI"/>
              </a:rPr>
              <a:t>one search away</a:t>
            </a:r>
          </a:p>
        </p:txBody>
      </p:sp>
      <p:sp>
        <p:nvSpPr>
          <p:cNvPr id="80" name="t"/>
          <p:cNvSpPr txBox="1"/>
          <p:nvPr/>
        </p:nvSpPr>
        <p:spPr>
          <a:xfrm>
            <a:off x="9116568" y="4648810"/>
            <a:ext cx="2432304" cy="715061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557 active notes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"/>
          <p:cNvSpPr txBox="1"/>
          <p:nvPr/>
        </p:nvSpPr>
        <p:spPr>
          <a:xfrm>
            <a:off x="502920" y="292608"/>
            <a:ext cx="8229600" cy="29260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000" b="1" dirty="0">
                <a:solidFill>
                  <a:srgbClr val="4FE3C1"/>
                </a:solidFill>
                <a:latin typeface="Segoe UI"/>
              </a:rPr>
              <a:t>FEATURE · INBOX TRIAGE</a:t>
            </a:r>
          </a:p>
        </p:txBody>
      </p:sp>
      <p:sp>
        <p:nvSpPr>
          <p:cNvPr id="82" name="t"/>
          <p:cNvSpPr txBox="1"/>
          <p:nvPr/>
        </p:nvSpPr>
        <p:spPr>
          <a:xfrm>
            <a:off x="502920" y="566928"/>
            <a:ext cx="11155680" cy="56692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2600" b="1" dirty="0">
                <a:solidFill>
                  <a:srgbClr val="E9EEF7"/>
                </a:solidFill>
                <a:latin typeface="Segoe UI"/>
              </a:rPr>
              <a:t>Nothing files itself silently</a:t>
            </a:r>
          </a:p>
        </p:txBody>
      </p:sp>
      <p:sp>
        <p:nvSpPr>
          <p:cNvPr id="83" name="t"/>
          <p:cNvSpPr txBox="1"/>
          <p:nvPr/>
        </p:nvSpPr>
        <p:spPr>
          <a:xfrm>
            <a:off x="502920" y="1133856"/>
            <a:ext cx="11155680" cy="50292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>
              <a:lnSpc>
                <a:spcPct val="115000"/>
              </a:lnSpc>
            </a:pPr>
            <a:r>
              <a:rPr lang="en-US" sz="1050" dirty="0">
                <a:solidFill>
                  <a:srgbClr val="93A0B4"/>
                </a:solidFill>
                <a:latin typeface="Segoe UI"/>
              </a:rPr>
              <a:t>Every imported note carries a suggestion with its reason and confidence — accept one-by-one or a whole tier at once.</a:t>
            </a:r>
          </a:p>
        </p:txBody>
      </p:sp>
      <p:sp>
        <p:nvSpPr>
          <p:cNvPr id="84" name="r"/>
          <p:cNvSpPr/>
          <p:nvPr/>
        </p:nvSpPr>
        <p:spPr>
          <a:xfrm>
            <a:off x="502920" y="2148840"/>
            <a:ext cx="3566160" cy="1737360"/>
          </a:xfrm>
          <a:prstGeom prst="roundRect">
            <a:avLst>
              <a:gd name="adj" fmla="val 4211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85" name="t"/>
          <p:cNvSpPr txBox="1"/>
          <p:nvPr/>
        </p:nvSpPr>
        <p:spPr>
          <a:xfrm>
            <a:off x="612648" y="2240280"/>
            <a:ext cx="3346704" cy="86868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4FE3C1"/>
                </a:solidFill>
                <a:latin typeface="Segoe UI"/>
              </a:rPr>
              <a:t>215</a:t>
            </a:r>
          </a:p>
        </p:txBody>
      </p:sp>
      <p:sp>
        <p:nvSpPr>
          <p:cNvPr id="86" name="t"/>
          <p:cNvSpPr txBox="1"/>
          <p:nvPr/>
        </p:nvSpPr>
        <p:spPr>
          <a:xfrm>
            <a:off x="612648" y="3052267"/>
            <a:ext cx="3346704" cy="799186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high confidence — your own labels did the filing</a:t>
            </a:r>
          </a:p>
        </p:txBody>
      </p:sp>
      <p:sp>
        <p:nvSpPr>
          <p:cNvPr id="87" name="r"/>
          <p:cNvSpPr/>
          <p:nvPr/>
        </p:nvSpPr>
        <p:spPr>
          <a:xfrm>
            <a:off x="4297680" y="2148840"/>
            <a:ext cx="3566160" cy="1737360"/>
          </a:xfrm>
          <a:prstGeom prst="roundRect">
            <a:avLst>
              <a:gd name="adj" fmla="val 4211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88" name="t"/>
          <p:cNvSpPr txBox="1"/>
          <p:nvPr/>
        </p:nvSpPr>
        <p:spPr>
          <a:xfrm>
            <a:off x="4407408" y="2240280"/>
            <a:ext cx="3346704" cy="86868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6EC7F5"/>
                </a:solidFill>
                <a:latin typeface="Segoe UI"/>
              </a:rPr>
              <a:t>105</a:t>
            </a:r>
          </a:p>
        </p:txBody>
      </p:sp>
      <p:sp>
        <p:nvSpPr>
          <p:cNvPr id="89" name="t"/>
          <p:cNvSpPr txBox="1"/>
          <p:nvPr/>
        </p:nvSpPr>
        <p:spPr>
          <a:xfrm>
            <a:off x="4407408" y="3052267"/>
            <a:ext cx="3346704" cy="799186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medium — project keyword matches</a:t>
            </a:r>
          </a:p>
        </p:txBody>
      </p:sp>
      <p:sp>
        <p:nvSpPr>
          <p:cNvPr id="90" name="r"/>
          <p:cNvSpPr/>
          <p:nvPr/>
        </p:nvSpPr>
        <p:spPr>
          <a:xfrm>
            <a:off x="8092440" y="2148840"/>
            <a:ext cx="3566160" cy="1737360"/>
          </a:xfrm>
          <a:prstGeom prst="roundRect">
            <a:avLst>
              <a:gd name="adj" fmla="val 4211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91" name="t"/>
          <p:cNvSpPr txBox="1"/>
          <p:nvPr/>
        </p:nvSpPr>
        <p:spPr>
          <a:xfrm>
            <a:off x="8202168" y="2240280"/>
            <a:ext cx="3346704" cy="86868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2000" b="1" dirty="0">
                <a:solidFill>
                  <a:srgbClr val="F5D76E"/>
                </a:solidFill>
                <a:latin typeface="Segoe UI"/>
              </a:rPr>
              <a:t>2</a:t>
            </a:r>
          </a:p>
        </p:txBody>
      </p:sp>
      <p:sp>
        <p:nvSpPr>
          <p:cNvPr id="92" name="t"/>
          <p:cNvSpPr txBox="1"/>
          <p:nvPr/>
        </p:nvSpPr>
        <p:spPr>
          <a:xfrm>
            <a:off x="8202168" y="3052267"/>
            <a:ext cx="3346704" cy="799186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850" dirty="0">
                <a:solidFill>
                  <a:srgbClr val="93A0B4"/>
                </a:solidFill>
                <a:latin typeface="Segoe UI"/>
              </a:rPr>
              <a:t>low — parked in Ideas until you say otherwise</a:t>
            </a:r>
          </a:p>
        </p:txBody>
      </p:sp>
      <p:sp>
        <p:nvSpPr>
          <p:cNvPr id="93" name="t"/>
          <p:cNvSpPr txBox="1"/>
          <p:nvPr/>
        </p:nvSpPr>
        <p:spPr>
          <a:xfrm>
            <a:off x="502920" y="4343400"/>
            <a:ext cx="1097280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100" dirty="0">
                <a:solidFill>
                  <a:srgbClr val="93A0B4"/>
                </a:solidFill>
                <a:latin typeface="Segoe UI"/>
              </a:rPr>
              <a:t>✓ Accept all high-confidence  ·  ✓ Accept medium  ·  fix the odd miss with two dropdowns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"/>
          <p:cNvSpPr txBox="1"/>
          <p:nvPr/>
        </p:nvSpPr>
        <p:spPr>
          <a:xfrm>
            <a:off x="502920" y="292608"/>
            <a:ext cx="8229600" cy="29260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000" b="1" dirty="0">
                <a:solidFill>
                  <a:srgbClr val="4FE3C1"/>
                </a:solidFill>
                <a:latin typeface="Segoe UI"/>
              </a:rPr>
              <a:t>FEATURE · PIPELINE &amp; STALL RADAR</a:t>
            </a:r>
          </a:p>
        </p:txBody>
      </p:sp>
      <p:sp>
        <p:nvSpPr>
          <p:cNvPr id="95" name="t"/>
          <p:cNvSpPr txBox="1"/>
          <p:nvPr/>
        </p:nvSpPr>
        <p:spPr>
          <a:xfrm>
            <a:off x="502920" y="566928"/>
            <a:ext cx="11155680" cy="56692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2600" b="1" dirty="0">
                <a:solidFill>
                  <a:srgbClr val="E9EEF7"/>
                </a:solidFill>
                <a:latin typeface="Segoe UI"/>
              </a:rPr>
              <a:t>Six stages, learned from seven shipped projects</a:t>
            </a:r>
          </a:p>
        </p:txBody>
      </p:sp>
      <p:sp>
        <p:nvSpPr>
          <p:cNvPr id="96" name="t"/>
          <p:cNvSpPr txBox="1"/>
          <p:nvPr/>
        </p:nvSpPr>
        <p:spPr>
          <a:xfrm>
            <a:off x="502920" y="1133856"/>
            <a:ext cx="11155680" cy="50292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>
              <a:lnSpc>
                <a:spcPct val="115000"/>
              </a:lnSpc>
            </a:pPr>
            <a:r>
              <a:rPr lang="en-US" sz="1050" dirty="0">
                <a:solidFill>
                  <a:srgbClr val="93A0B4"/>
                </a:solidFill>
                <a:latin typeface="Segoe UI"/>
              </a:rPr>
              <a:t>Anything sitting in Built or Deployed for 7+ days gets flagged — history says the last mile is where things stall.</a:t>
            </a:r>
          </a:p>
        </p:txBody>
      </p:sp>
      <p:sp>
        <p:nvSpPr>
          <p:cNvPr id="97" name="r"/>
          <p:cNvSpPr/>
          <p:nvPr/>
        </p:nvSpPr>
        <p:spPr>
          <a:xfrm>
            <a:off x="777240" y="214884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93A0B4"/>
          </a:solidFill>
          <a:ln>
            <a:noFill/>
          </a:ln>
        </p:spPr>
        <p:txBody>
          <a:bodyPr/>
          <a:lstStyle/>
          <a:p/>
        </p:txBody>
      </p:sp>
      <p:sp>
        <p:nvSpPr>
          <p:cNvPr id="98" name="t"/>
          <p:cNvSpPr txBox="1"/>
          <p:nvPr/>
        </p:nvSpPr>
        <p:spPr>
          <a:xfrm>
            <a:off x="182880" y="2514600"/>
            <a:ext cx="1463040" cy="27432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900" b="1" dirty="0">
                <a:solidFill>
                  <a:srgbClr val="93A0B4"/>
                </a:solidFill>
                <a:latin typeface="Segoe UI"/>
              </a:rPr>
              <a:t>IDEA</a:t>
            </a:r>
          </a:p>
        </p:txBody>
      </p:sp>
      <p:sp>
        <p:nvSpPr>
          <p:cNvPr id="99" name="r"/>
          <p:cNvSpPr/>
          <p:nvPr/>
        </p:nvSpPr>
        <p:spPr>
          <a:xfrm>
            <a:off x="1600200" y="2258568"/>
            <a:ext cx="1051560" cy="27432"/>
          </a:xfrm>
          <a:prstGeom prst="roundRect">
            <a:avLst>
              <a:gd name="adj" fmla="val 0"/>
            </a:avLst>
          </a:prstGeom>
          <a:solidFill>
            <a:srgbClr val="2A365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0" name="r"/>
          <p:cNvSpPr/>
          <p:nvPr/>
        </p:nvSpPr>
        <p:spPr>
          <a:xfrm>
            <a:off x="2651760" y="214884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6EC7F5"/>
          </a:solidFill>
          <a:ln>
            <a:noFill/>
          </a:ln>
        </p:spPr>
        <p:txBody>
          <a:bodyPr/>
          <a:lstStyle/>
          <a:p/>
        </p:txBody>
      </p:sp>
      <p:sp>
        <p:nvSpPr>
          <p:cNvPr id="101" name="t"/>
          <p:cNvSpPr txBox="1"/>
          <p:nvPr/>
        </p:nvSpPr>
        <p:spPr>
          <a:xfrm>
            <a:off x="2057400" y="2514600"/>
            <a:ext cx="1463040" cy="27432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900" b="1" dirty="0">
                <a:solidFill>
                  <a:srgbClr val="93A0B4"/>
                </a:solidFill>
                <a:latin typeface="Segoe UI"/>
              </a:rPr>
              <a:t>SCOPED</a:t>
            </a:r>
          </a:p>
        </p:txBody>
      </p:sp>
      <p:sp>
        <p:nvSpPr>
          <p:cNvPr id="102" name="r"/>
          <p:cNvSpPr/>
          <p:nvPr/>
        </p:nvSpPr>
        <p:spPr>
          <a:xfrm>
            <a:off x="3474720" y="2258568"/>
            <a:ext cx="1051560" cy="27432"/>
          </a:xfrm>
          <a:prstGeom prst="roundRect">
            <a:avLst>
              <a:gd name="adj" fmla="val 0"/>
            </a:avLst>
          </a:prstGeom>
          <a:solidFill>
            <a:srgbClr val="2A365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3" name="r"/>
          <p:cNvSpPr/>
          <p:nvPr/>
        </p:nvSpPr>
        <p:spPr>
          <a:xfrm>
            <a:off x="4526280" y="214884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F5D76E"/>
          </a:solidFill>
          <a:ln>
            <a:noFill/>
          </a:ln>
        </p:spPr>
        <p:txBody>
          <a:bodyPr/>
          <a:lstStyle/>
          <a:p/>
        </p:txBody>
      </p:sp>
      <p:sp>
        <p:nvSpPr>
          <p:cNvPr id="104" name="t"/>
          <p:cNvSpPr txBox="1"/>
          <p:nvPr/>
        </p:nvSpPr>
        <p:spPr>
          <a:xfrm>
            <a:off x="3931920" y="2514600"/>
            <a:ext cx="1463040" cy="27432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900" b="1" dirty="0">
                <a:solidFill>
                  <a:srgbClr val="93A0B4"/>
                </a:solidFill>
                <a:latin typeface="Segoe UI"/>
              </a:rPr>
              <a:t>BUILDING</a:t>
            </a:r>
          </a:p>
        </p:txBody>
      </p:sp>
      <p:sp>
        <p:nvSpPr>
          <p:cNvPr id="105" name="r"/>
          <p:cNvSpPr/>
          <p:nvPr/>
        </p:nvSpPr>
        <p:spPr>
          <a:xfrm>
            <a:off x="5349240" y="2258568"/>
            <a:ext cx="1051560" cy="27432"/>
          </a:xfrm>
          <a:prstGeom prst="roundRect">
            <a:avLst>
              <a:gd name="adj" fmla="val 0"/>
            </a:avLst>
          </a:prstGeom>
          <a:solidFill>
            <a:srgbClr val="2A365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6" name="r"/>
          <p:cNvSpPr/>
          <p:nvPr/>
        </p:nvSpPr>
        <p:spPr>
          <a:xfrm>
            <a:off x="6400800" y="214884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B7A6F7"/>
          </a:solidFill>
          <a:ln>
            <a:noFill/>
          </a:ln>
        </p:spPr>
        <p:txBody>
          <a:bodyPr/>
          <a:lstStyle/>
          <a:p/>
        </p:txBody>
      </p:sp>
      <p:sp>
        <p:nvSpPr>
          <p:cNvPr id="107" name="t"/>
          <p:cNvSpPr txBox="1"/>
          <p:nvPr/>
        </p:nvSpPr>
        <p:spPr>
          <a:xfrm>
            <a:off x="5806440" y="2514600"/>
            <a:ext cx="1463040" cy="27432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900" b="1" dirty="0">
                <a:solidFill>
                  <a:srgbClr val="93A0B4"/>
                </a:solidFill>
                <a:latin typeface="Segoe UI"/>
              </a:rPr>
              <a:t>BUILT</a:t>
            </a:r>
          </a:p>
        </p:txBody>
      </p:sp>
      <p:sp>
        <p:nvSpPr>
          <p:cNvPr id="108" name="r"/>
          <p:cNvSpPr/>
          <p:nvPr/>
        </p:nvSpPr>
        <p:spPr>
          <a:xfrm>
            <a:off x="7223760" y="2258568"/>
            <a:ext cx="1051560" cy="27432"/>
          </a:xfrm>
          <a:prstGeom prst="roundRect">
            <a:avLst>
              <a:gd name="adj" fmla="val 0"/>
            </a:avLst>
          </a:prstGeom>
          <a:solidFill>
            <a:srgbClr val="2A365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9" name="r"/>
          <p:cNvSpPr/>
          <p:nvPr/>
        </p:nvSpPr>
        <p:spPr>
          <a:xfrm>
            <a:off x="8275320" y="214884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FB923C"/>
          </a:solidFill>
          <a:ln>
            <a:noFill/>
          </a:ln>
        </p:spPr>
        <p:txBody>
          <a:bodyPr/>
          <a:lstStyle/>
          <a:p/>
        </p:txBody>
      </p:sp>
      <p:sp>
        <p:nvSpPr>
          <p:cNvPr id="110" name="t"/>
          <p:cNvSpPr txBox="1"/>
          <p:nvPr/>
        </p:nvSpPr>
        <p:spPr>
          <a:xfrm>
            <a:off x="7680960" y="2514600"/>
            <a:ext cx="1463040" cy="27432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900" b="1" dirty="0">
                <a:solidFill>
                  <a:srgbClr val="93A0B4"/>
                </a:solidFill>
                <a:latin typeface="Segoe UI"/>
              </a:rPr>
              <a:t>DEPLOYED</a:t>
            </a:r>
          </a:p>
        </p:txBody>
      </p:sp>
      <p:sp>
        <p:nvSpPr>
          <p:cNvPr id="111" name="r"/>
          <p:cNvSpPr/>
          <p:nvPr/>
        </p:nvSpPr>
        <p:spPr>
          <a:xfrm>
            <a:off x="9098280" y="2258568"/>
            <a:ext cx="1051560" cy="27432"/>
          </a:xfrm>
          <a:prstGeom prst="roundRect">
            <a:avLst>
              <a:gd name="adj" fmla="val 0"/>
            </a:avLst>
          </a:prstGeom>
          <a:solidFill>
            <a:srgbClr val="2A3650"/>
          </a:solidFill>
          <a:ln>
            <a:noFill/>
          </a:ln>
        </p:spPr>
        <p:txBody>
          <a:bodyPr/>
          <a:lstStyle/>
          <a:p/>
        </p:txBody>
      </p:sp>
      <p:sp>
        <p:nvSpPr>
          <p:cNvPr id="112" name="r"/>
          <p:cNvSpPr/>
          <p:nvPr/>
        </p:nvSpPr>
        <p:spPr>
          <a:xfrm>
            <a:off x="10149840" y="2148840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4FE3C1"/>
          </a:solidFill>
          <a:ln>
            <a:noFill/>
          </a:ln>
        </p:spPr>
        <p:txBody>
          <a:bodyPr/>
          <a:lstStyle/>
          <a:p/>
        </p:txBody>
      </p:sp>
      <p:sp>
        <p:nvSpPr>
          <p:cNvPr id="113" name="t"/>
          <p:cNvSpPr txBox="1"/>
          <p:nvPr/>
        </p:nvSpPr>
        <p:spPr>
          <a:xfrm>
            <a:off x="9555480" y="2514600"/>
            <a:ext cx="1463040" cy="27432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ctr"/>
            <a:r>
              <a:rPr lang="en-US" sz="900" b="1" dirty="0">
                <a:solidFill>
                  <a:srgbClr val="93A0B4"/>
                </a:solidFill>
                <a:latin typeface="Segoe UI"/>
              </a:rPr>
              <a:t>LIVE</a:t>
            </a:r>
          </a:p>
        </p:txBody>
      </p:sp>
      <p:sp>
        <p:nvSpPr>
          <p:cNvPr id="114" name="r"/>
          <p:cNvSpPr/>
          <p:nvPr/>
        </p:nvSpPr>
        <p:spPr>
          <a:xfrm>
            <a:off x="502920" y="3246120"/>
            <a:ext cx="5394960" cy="1005840"/>
          </a:xfrm>
          <a:prstGeom prst="roundRect">
            <a:avLst>
              <a:gd name="adj" fmla="val 7273"/>
            </a:avLst>
          </a:prstGeom>
          <a:solidFill>
            <a:srgbClr val="141C2B"/>
          </a:solidFill>
          <a:ln w="9525">
            <a:solidFill>
              <a:srgbClr val="F5D76E"/>
            </a:solidFill>
          </a:ln>
        </p:spPr>
        <p:txBody>
          <a:bodyPr/>
          <a:lstStyle/>
          <a:p/>
        </p:txBody>
      </p:sp>
      <p:sp>
        <p:nvSpPr>
          <p:cNvPr id="115" name="t"/>
          <p:cNvSpPr txBox="1"/>
          <p:nvPr/>
        </p:nvSpPr>
        <p:spPr>
          <a:xfrm>
            <a:off x="731520" y="3383280"/>
            <a:ext cx="493776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300" b="1" dirty="0">
                <a:solidFill>
                  <a:srgbClr val="F5D76E"/>
                </a:solidFill>
                <a:latin typeface="Segoe UI"/>
              </a:rPr>
              <a:t>⚠ Quantum Flip</a:t>
            </a:r>
          </a:p>
        </p:txBody>
      </p:sp>
      <p:sp>
        <p:nvSpPr>
          <p:cNvPr id="116" name="t"/>
          <p:cNvSpPr txBox="1"/>
          <p:nvPr/>
        </p:nvSpPr>
        <p:spPr>
          <a:xfrm>
            <a:off x="731520" y="3749040"/>
            <a:ext cx="493776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000" dirty="0">
                <a:solidFill>
                  <a:srgbClr val="93A0B4"/>
                </a:solidFill>
                <a:latin typeface="Segoe UI"/>
              </a:rPr>
              <a:t>deployed</a:t>
            </a:r>
          </a:p>
        </p:txBody>
      </p:sp>
      <p:sp>
        <p:nvSpPr>
          <p:cNvPr id="117" name="r"/>
          <p:cNvSpPr/>
          <p:nvPr/>
        </p:nvSpPr>
        <p:spPr>
          <a:xfrm>
            <a:off x="6172200" y="3246120"/>
            <a:ext cx="5394960" cy="1005840"/>
          </a:xfrm>
          <a:prstGeom prst="roundRect">
            <a:avLst>
              <a:gd name="adj" fmla="val 7273"/>
            </a:avLst>
          </a:prstGeom>
          <a:solidFill>
            <a:srgbClr val="141C2B"/>
          </a:solidFill>
          <a:ln w="9525">
            <a:solidFill>
              <a:srgbClr val="F5D76E"/>
            </a:solidFill>
          </a:ln>
        </p:spPr>
        <p:txBody>
          <a:bodyPr/>
          <a:lstStyle/>
          <a:p/>
        </p:txBody>
      </p:sp>
      <p:sp>
        <p:nvSpPr>
          <p:cNvPr id="118" name="t"/>
          <p:cNvSpPr txBox="1"/>
          <p:nvPr/>
        </p:nvSpPr>
        <p:spPr>
          <a:xfrm>
            <a:off x="6400800" y="3383280"/>
            <a:ext cx="493776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300" b="1" dirty="0">
                <a:solidFill>
                  <a:srgbClr val="F5D76E"/>
                </a:solidFill>
                <a:latin typeface="Segoe UI"/>
              </a:rPr>
              <a:t>⚠ Hermes</a:t>
            </a:r>
          </a:p>
        </p:txBody>
      </p:sp>
      <p:sp>
        <p:nvSpPr>
          <p:cNvPr id="119" name="t"/>
          <p:cNvSpPr txBox="1"/>
          <p:nvPr/>
        </p:nvSpPr>
        <p:spPr>
          <a:xfrm>
            <a:off x="6400800" y="3749040"/>
            <a:ext cx="493776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000" dirty="0">
                <a:solidFill>
                  <a:srgbClr val="93A0B4"/>
                </a:solidFill>
                <a:latin typeface="Segoe UI"/>
              </a:rPr>
              <a:t>deployed</a:t>
            </a:r>
          </a:p>
        </p:txBody>
      </p:sp>
      <p:sp>
        <p:nvSpPr>
          <p:cNvPr id="120" name="r"/>
          <p:cNvSpPr/>
          <p:nvPr/>
        </p:nvSpPr>
        <p:spPr>
          <a:xfrm>
            <a:off x="11841480" y="3246120"/>
            <a:ext cx="5394960" cy="1005840"/>
          </a:xfrm>
          <a:prstGeom prst="roundRect">
            <a:avLst>
              <a:gd name="adj" fmla="val 7273"/>
            </a:avLst>
          </a:prstGeom>
          <a:solidFill>
            <a:srgbClr val="141C2B"/>
          </a:solidFill>
          <a:ln w="9525">
            <a:solidFill>
              <a:srgbClr val="F5D76E"/>
            </a:solidFill>
          </a:ln>
        </p:spPr>
        <p:txBody>
          <a:bodyPr/>
          <a:lstStyle/>
          <a:p/>
        </p:txBody>
      </p:sp>
      <p:sp>
        <p:nvSpPr>
          <p:cNvPr id="121" name="t"/>
          <p:cNvSpPr txBox="1"/>
          <p:nvPr/>
        </p:nvSpPr>
        <p:spPr>
          <a:xfrm>
            <a:off x="12070080" y="3383280"/>
            <a:ext cx="493776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300" b="1" dirty="0">
                <a:solidFill>
                  <a:srgbClr val="F5D76E"/>
                </a:solidFill>
                <a:latin typeface="Segoe UI"/>
              </a:rPr>
              <a:t>⚠ Kosmos</a:t>
            </a:r>
          </a:p>
        </p:txBody>
      </p:sp>
      <p:sp>
        <p:nvSpPr>
          <p:cNvPr id="122" name="t"/>
          <p:cNvSpPr txBox="1"/>
          <p:nvPr/>
        </p:nvSpPr>
        <p:spPr>
          <a:xfrm>
            <a:off x="12070080" y="3749040"/>
            <a:ext cx="493776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000" dirty="0">
                <a:solidFill>
                  <a:srgbClr val="93A0B4"/>
                </a:solidFill>
                <a:latin typeface="Segoe UI"/>
              </a:rPr>
              <a:t>deployed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"/>
          <p:cNvSpPr txBox="1"/>
          <p:nvPr/>
        </p:nvSpPr>
        <p:spPr>
          <a:xfrm>
            <a:off x="502920" y="292608"/>
            <a:ext cx="8229600" cy="29260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000" b="1" dirty="0">
                <a:solidFill>
                  <a:srgbClr val="4FE3C1"/>
                </a:solidFill>
                <a:latin typeface="Segoe UI"/>
              </a:rPr>
              <a:t>FEATURE · CALENDAR</a:t>
            </a:r>
          </a:p>
        </p:txBody>
      </p:sp>
      <p:sp>
        <p:nvSpPr>
          <p:cNvPr id="124" name="t"/>
          <p:cNvSpPr txBox="1"/>
          <p:nvPr/>
        </p:nvSpPr>
        <p:spPr>
          <a:xfrm>
            <a:off x="502920" y="566928"/>
            <a:ext cx="11155680" cy="56692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2600" b="1" dirty="0">
                <a:solidFill>
                  <a:srgbClr val="E9EEF7"/>
                </a:solidFill>
                <a:latin typeface="Segoe UI"/>
              </a:rPr>
              <a:t>Due work and milestones, on real days</a:t>
            </a:r>
          </a:p>
        </p:txBody>
      </p:sp>
      <p:sp>
        <p:nvSpPr>
          <p:cNvPr id="125" name="t"/>
          <p:cNvSpPr txBox="1"/>
          <p:nvPr/>
        </p:nvSpPr>
        <p:spPr>
          <a:xfrm>
            <a:off x="502920" y="1133856"/>
            <a:ext cx="11155680" cy="50292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>
              <a:lnSpc>
                <a:spcPct val="115000"/>
              </a:lnSpc>
            </a:pPr>
            <a:r>
              <a:rPr lang="en-US" sz="1050" dirty="0">
                <a:solidFill>
                  <a:srgbClr val="93A0B4"/>
                </a:solidFill>
                <a:latin typeface="Segoe UI"/>
              </a:rPr>
              <a:t>To-dos with due dates, project milestones, and stage changes land on the month view. Click any day to see or add.</a:t>
            </a:r>
          </a:p>
        </p:txBody>
      </p:sp>
      <p:graphicFrame>
        <p:nvGraphicFramePr>
          <p:cNvPr id="126" name="tbl"/>
          <p:cNvGraphicFramePr>
            <a:graphicFrameLocks noGrp="1"/>
          </p:cNvGraphicFramePr>
          <p:nvPr/>
        </p:nvGraphicFramePr>
        <p:xfrm>
          <a:off x="502920" y="2057400"/>
          <a:ext cx="11155680" cy="3072384"/>
        </p:xfrm>
        <a:graphic>
          <a:graphicData uri="http://schemas.openxmlformats.org/drawingml/2006/table">
            <a:tbl>
              <a:tblPr firstRow="1" bandRow="0"/>
              <a:tblGrid>
                <a:gridCol w="1645920"/>
                <a:gridCol w="8138160"/>
                <a:gridCol w="1371600"/>
              </a:tblGrid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900" b="1" dirty="0">
                          <a:solidFill>
                            <a:srgbClr val="93A0B4"/>
                          </a:solidFill>
                          <a:latin typeface="Segoe UI"/>
                        </a:rPr>
                        <a:t>When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0161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1" dirty="0">
                          <a:solidFill>
                            <a:srgbClr val="93A0B4"/>
                          </a:solidFill>
                          <a:latin typeface="Segoe UI"/>
                        </a:rPr>
                        <a:t>What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0161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1" dirty="0">
                          <a:solidFill>
                            <a:srgbClr val="93A0B4"/>
                          </a:solidFill>
                          <a:latin typeface="Segoe UI"/>
                        </a:rPr>
                        <a:t>Kind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0161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rgbClr val="93A0B4"/>
                          </a:solidFill>
                          <a:latin typeface="Segoe UI"/>
                        </a:rPr>
                        <a:t>2026-07-14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rgbClr val="E9EEF7"/>
                          </a:solidFill>
                          <a:latin typeface="Segoe UI"/>
                        </a:rPr>
                        <a:t>Triage the imported Keep inbox (confirm suggested categories)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b="1" dirty="0">
                          <a:solidFill>
                            <a:srgbClr val="F5D76E"/>
                          </a:solidFill>
                          <a:latin typeface="Segoe UI"/>
                        </a:rPr>
                        <a:t>due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rgbClr val="93A0B4"/>
                          </a:solidFill>
                          <a:latin typeface="Segoe UI"/>
                        </a:rPr>
                        <a:t>2026-07-15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rgbClr val="E9EEF7"/>
                          </a:solidFill>
                          <a:latin typeface="Segoe UI"/>
                        </a:rPr>
                        <a:t>Potentially the end goal will obviously be to be able to have some projects be c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b="1" dirty="0">
                          <a:solidFill>
                            <a:srgbClr val="F5D76E"/>
                          </a:solidFill>
                          <a:latin typeface="Segoe UI"/>
                        </a:rPr>
                        <a:t>due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rgbClr val="93A0B4"/>
                          </a:solidFill>
                          <a:latin typeface="Segoe UI"/>
                        </a:rPr>
                        <a:t>2026-07-17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rgbClr val="E9EEF7"/>
                          </a:solidFill>
                          <a:latin typeface="Segoe UI"/>
                        </a:rPr>
                        <a:t>Clear AWS Motor Club intake blockers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b="1" dirty="0">
                          <a:solidFill>
                            <a:srgbClr val="F5D76E"/>
                          </a:solidFill>
                          <a:latin typeface="Segoe UI"/>
                        </a:rPr>
                        <a:t>due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rgbClr val="93A0B4"/>
                          </a:solidFill>
                          <a:latin typeface="Segoe UI"/>
                        </a:rPr>
                        <a:t>2026-07-17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rgbClr val="E9EEF7"/>
                          </a:solidFill>
                          <a:latin typeface="Segoe UI"/>
                        </a:rPr>
                        <a:t>Your favorite mail and messaging apps get ported or replaced as well.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b="1" dirty="0">
                          <a:solidFill>
                            <a:srgbClr val="F5D76E"/>
                          </a:solidFill>
                          <a:latin typeface="Segoe UI"/>
                        </a:rPr>
                        <a:t>due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rgbClr val="93A0B4"/>
                          </a:solidFill>
                          <a:latin typeface="Segoe UI"/>
                        </a:rPr>
                        <a:t>2026-07-19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rgbClr val="E9EEF7"/>
                          </a:solidFill>
                          <a:latin typeface="Segoe UI"/>
                        </a:rPr>
                        <a:t>This is going to be a game changer for Phantasia. A few things, it will need to 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b="1" dirty="0">
                          <a:solidFill>
                            <a:srgbClr val="F5D76E"/>
                          </a:solidFill>
                          <a:latin typeface="Segoe UI"/>
                        </a:rPr>
                        <a:t>due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rgbClr val="93A0B4"/>
                          </a:solidFill>
                          <a:latin typeface="Segoe UI"/>
                        </a:rPr>
                        <a:t>2026-07-20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rgbClr val="E9EEF7"/>
                          </a:solidFill>
                          <a:latin typeface="Segoe UI"/>
                        </a:rPr>
                        <a:t>life and home note category will need to be removed or repurposed when the home 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b="1" dirty="0">
                          <a:solidFill>
                            <a:srgbClr val="F5D76E"/>
                          </a:solidFill>
                          <a:latin typeface="Segoe UI"/>
                        </a:rPr>
                        <a:t>due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rgbClr val="93A0B4"/>
                          </a:solidFill>
                          <a:latin typeface="Segoe UI"/>
                        </a:rPr>
                        <a:t>2026-07-22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dirty="0">
                          <a:solidFill>
                            <a:srgbClr val="E9EEF7"/>
                          </a:solidFill>
                          <a:latin typeface="Segoe UI"/>
                        </a:rPr>
                        <a:t>Site connector API per website that is being worked on to make changes via the a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b="1" dirty="0">
                          <a:solidFill>
                            <a:srgbClr val="F5D76E"/>
                          </a:solidFill>
                          <a:latin typeface="Segoe UI"/>
                        </a:rPr>
                        <a:t>due</a:t>
                      </a:r>
                    </a:p>
                  </a:txBody>
                  <a:tcPr marL="45720" marR="45720" marT="18288" marB="18288">
                    <a:lnB w="6350">
                      <a:solidFill>
                        <a:srgbClr val="2A3650"/>
                      </a:solidFill>
                    </a:lnB>
                    <a:solidFill>
                      <a:srgbClr val="141C2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"/>
          <p:cNvSpPr txBox="1"/>
          <p:nvPr/>
        </p:nvSpPr>
        <p:spPr>
          <a:xfrm>
            <a:off x="502920" y="292608"/>
            <a:ext cx="8229600" cy="29260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000" b="1" dirty="0">
                <a:solidFill>
                  <a:srgbClr val="4FE3C1"/>
                </a:solidFill>
                <a:latin typeface="Segoe UI"/>
              </a:rPr>
              <a:t>FEATURE · PLAYBOOK</a:t>
            </a:r>
          </a:p>
        </p:txBody>
      </p:sp>
      <p:sp>
        <p:nvSpPr>
          <p:cNvPr id="128" name="t"/>
          <p:cNvSpPr txBox="1"/>
          <p:nvPr/>
        </p:nvSpPr>
        <p:spPr>
          <a:xfrm>
            <a:off x="502920" y="566928"/>
            <a:ext cx="11155680" cy="566928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2600" b="1" dirty="0">
                <a:solidFill>
                  <a:srgbClr val="E9EEF7"/>
                </a:solidFill>
                <a:latin typeface="Segoe UI"/>
              </a:rPr>
              <a:t>It learns from every project shipped</a:t>
            </a:r>
          </a:p>
        </p:txBody>
      </p:sp>
      <p:sp>
        <p:nvSpPr>
          <p:cNvPr id="129" name="t"/>
          <p:cNvSpPr txBox="1"/>
          <p:nvPr/>
        </p:nvSpPr>
        <p:spPr>
          <a:xfrm>
            <a:off x="502920" y="1133856"/>
            <a:ext cx="11155680" cy="50292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>
              <a:lnSpc>
                <a:spcPct val="115000"/>
              </a:lnSpc>
            </a:pPr>
            <a:r>
              <a:rPr lang="en-US" sz="1050" dirty="0">
                <a:solidFill>
                  <a:srgbClr val="93A0B4"/>
                </a:solidFill>
                <a:latin typeface="Segoe UI"/>
              </a:rPr>
              <a:t>Seeded from the seven existing projects; every finished project adds to it.</a:t>
            </a:r>
          </a:p>
        </p:txBody>
      </p:sp>
      <p:sp>
        <p:nvSpPr>
          <p:cNvPr id="130" name="r"/>
          <p:cNvSpPr/>
          <p:nvPr/>
        </p:nvSpPr>
        <p:spPr>
          <a:xfrm>
            <a:off x="502920" y="2057400"/>
            <a:ext cx="11155680" cy="1005840"/>
          </a:xfrm>
          <a:prstGeom prst="roundRect">
            <a:avLst>
              <a:gd name="adj" fmla="val 7273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131" name="t"/>
          <p:cNvSpPr txBox="1"/>
          <p:nvPr/>
        </p:nvSpPr>
        <p:spPr>
          <a:xfrm>
            <a:off x="777240" y="2194560"/>
            <a:ext cx="1060704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300" b="1" dirty="0">
                <a:solidFill>
                  <a:srgbClr val="E9EEF7"/>
                </a:solidFill>
                <a:latin typeface="Segoe UI"/>
              </a:rPr>
              <a:t>🧩 Cloudflare Worker + OAuth token in KV</a:t>
            </a:r>
            <a:r>
              <a:rPr lang="en-US" sz="1000" dirty="0">
                <a:solidFill>
                  <a:srgbClr val="4FE3C1"/>
                </a:solidFill>
                <a:latin typeface="Segoe UI"/>
              </a:rPr>
              <a:t>   seen in 4 projects</a:t>
            </a:r>
          </a:p>
        </p:txBody>
      </p:sp>
      <p:sp>
        <p:nvSpPr>
          <p:cNvPr id="132" name="t"/>
          <p:cNvSpPr txBox="1"/>
          <p:nvPr/>
        </p:nvSpPr>
        <p:spPr>
          <a:xfrm>
            <a:off x="777240" y="2560320"/>
            <a:ext cx="1060704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000" dirty="0">
                <a:solidFill>
                  <a:srgbClr val="93A0B4"/>
                </a:solidFill>
                <a:latin typeface="Segoe UI"/>
              </a:rPr>
              <a:t>House template for store automations: cron Worker, OAuth token cached in KV, idempotent runs.</a:t>
            </a:r>
          </a:p>
        </p:txBody>
      </p:sp>
      <p:sp>
        <p:nvSpPr>
          <p:cNvPr id="133" name="r"/>
          <p:cNvSpPr/>
          <p:nvPr/>
        </p:nvSpPr>
        <p:spPr>
          <a:xfrm>
            <a:off x="502920" y="3200400"/>
            <a:ext cx="11155680" cy="1005840"/>
          </a:xfrm>
          <a:prstGeom prst="roundRect">
            <a:avLst>
              <a:gd name="adj" fmla="val 7273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134" name="t"/>
          <p:cNvSpPr txBox="1"/>
          <p:nvPr/>
        </p:nvSpPr>
        <p:spPr>
          <a:xfrm>
            <a:off x="777240" y="3337560"/>
            <a:ext cx="1060704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300" b="1" dirty="0">
                <a:solidFill>
                  <a:srgbClr val="E9EEF7"/>
                </a:solidFill>
                <a:latin typeface="Segoe UI"/>
              </a:rPr>
              <a:t>🧩 Living breakdown doc + paired features deck</a:t>
            </a:r>
            <a:r>
              <a:rPr lang="en-US" sz="1000" dirty="0">
                <a:solidFill>
                  <a:srgbClr val="4FE3C1"/>
                </a:solidFill>
                <a:latin typeface="Segoe UI"/>
              </a:rPr>
              <a:t>   seen in 3 projects</a:t>
            </a:r>
          </a:p>
        </p:txBody>
      </p:sp>
      <p:sp>
        <p:nvSpPr>
          <p:cNvPr id="135" name="t"/>
          <p:cNvSpPr txBox="1"/>
          <p:nvPr/>
        </p:nvSpPr>
        <p:spPr>
          <a:xfrm>
            <a:off x="777240" y="3703320"/>
            <a:ext cx="1060704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000" dirty="0">
                <a:solidFill>
                  <a:srgbClr val="93A0B4"/>
                </a:solidFill>
                <a:latin typeface="Segoe UI"/>
              </a:rPr>
              <a:t>Every project keeps a living GAME/APP_BREAKDOWN.md as source of truth, paired with a cinematic features.html deck (fulls</a:t>
            </a:r>
          </a:p>
        </p:txBody>
      </p:sp>
      <p:sp>
        <p:nvSpPr>
          <p:cNvPr id="136" name="r"/>
          <p:cNvSpPr/>
          <p:nvPr/>
        </p:nvSpPr>
        <p:spPr>
          <a:xfrm>
            <a:off x="502920" y="4343400"/>
            <a:ext cx="11155680" cy="1005840"/>
          </a:xfrm>
          <a:prstGeom prst="roundRect">
            <a:avLst>
              <a:gd name="adj" fmla="val 7273"/>
            </a:avLst>
          </a:prstGeom>
          <a:solidFill>
            <a:srgbClr val="141C2B"/>
          </a:solidFill>
          <a:ln w="9525">
            <a:solidFill>
              <a:srgbClr val="2A3650"/>
            </a:solidFill>
          </a:ln>
        </p:spPr>
        <p:txBody>
          <a:bodyPr/>
          <a:lstStyle/>
          <a:p/>
        </p:txBody>
      </p:sp>
      <p:sp>
        <p:nvSpPr>
          <p:cNvPr id="137" name="t"/>
          <p:cNvSpPr txBox="1"/>
          <p:nvPr/>
        </p:nvSpPr>
        <p:spPr>
          <a:xfrm>
            <a:off x="777240" y="4480560"/>
            <a:ext cx="1060704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300" b="1" dirty="0">
                <a:solidFill>
                  <a:srgbClr val="E9EEF7"/>
                </a:solidFill>
                <a:latin typeface="Segoe UI"/>
              </a:rPr>
              <a:t>🧩 Zero-dep OOXML deck export</a:t>
            </a:r>
            <a:r>
              <a:rPr lang="en-US" sz="1000" dirty="0">
                <a:solidFill>
                  <a:srgbClr val="4FE3C1"/>
                </a:solidFill>
                <a:latin typeface="Segoe UI"/>
              </a:rPr>
              <a:t>   seen in 3 projects</a:t>
            </a:r>
          </a:p>
        </p:txBody>
      </p:sp>
      <p:sp>
        <p:nvSpPr>
          <p:cNvPr id="138" name="t"/>
          <p:cNvSpPr txBox="1"/>
          <p:nvPr/>
        </p:nvSpPr>
        <p:spPr>
          <a:xfrm>
            <a:off x="777240" y="4846320"/>
            <a:ext cx="1060704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000" dirty="0">
                <a:solidFill>
                  <a:srgbClr val="93A0B4"/>
                </a:solidFill>
                <a:latin typeface="Segoe UI"/>
              </a:rPr>
              <a:t>pptx.js writer generates native editable PowerPoint decks with no dependencies.</a:t>
            </a:r>
          </a:p>
        </p:txBody>
      </p:sp>
      <p:sp>
        <p:nvSpPr>
          <p:cNvPr id="139" name="r"/>
          <p:cNvSpPr/>
          <p:nvPr/>
        </p:nvSpPr>
        <p:spPr>
          <a:xfrm>
            <a:off x="502920" y="5532120"/>
            <a:ext cx="11155680" cy="914400"/>
          </a:xfrm>
          <a:prstGeom prst="roundRect">
            <a:avLst>
              <a:gd name="adj" fmla="val 8000"/>
            </a:avLst>
          </a:prstGeom>
          <a:solidFill>
            <a:srgbClr val="141C2B"/>
          </a:solidFill>
          <a:ln w="9525">
            <a:solidFill>
              <a:srgbClr val="F5D76E"/>
            </a:solidFill>
          </a:ln>
        </p:spPr>
        <p:txBody>
          <a:bodyPr/>
          <a:lstStyle/>
          <a:p/>
        </p:txBody>
      </p:sp>
      <p:sp>
        <p:nvSpPr>
          <p:cNvPr id="140" name="t"/>
          <p:cNvSpPr txBox="1"/>
          <p:nvPr/>
        </p:nvSpPr>
        <p:spPr>
          <a:xfrm>
            <a:off x="777240" y="5669280"/>
            <a:ext cx="10607040" cy="32004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1200" b="1" dirty="0">
                <a:solidFill>
                  <a:srgbClr val="F5D76E"/>
                </a:solidFill>
                <a:latin typeface="Segoe UI"/>
              </a:rPr>
              <a:t>💡 🏁 FLIPPER (Flip CMS) retro</a:t>
            </a:r>
          </a:p>
        </p:txBody>
      </p:sp>
      <p:sp>
        <p:nvSpPr>
          <p:cNvPr id="141" name="t"/>
          <p:cNvSpPr txBox="1"/>
          <p:nvPr/>
        </p:nvSpPr>
        <p:spPr>
          <a:xfrm>
            <a:off x="777240" y="5989320"/>
            <a:ext cx="10607040" cy="365760"/>
          </a:xfrm>
          <a:prstGeom prst="rect">
            <a:avLst/>
          </a:prstGeom>
          <a:noFill/>
        </p:spPr>
        <p:txBody>
          <a:bodyPr wrap="square" anchor="t" lIns="0" tIns="0" rIns="0" bIns="0">
            <a:normAutofit/>
          </a:bodyPr>
          <a:lstStyle/>
          <a:p>
            <a:pPr algn="l"/>
            <a:r>
              <a:rPr lang="en-US" sz="950" dirty="0">
                <a:solidFill>
                  <a:srgbClr val="93A0B4"/>
                </a:solidFill>
                <a:latin typeface="Segoe UI"/>
              </a:rPr>
              <a:t>Two FLIPPER perf/data bugs closed via caching discipline: (1) delivery transit read 17d for a 3d delivery because delivered_at was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issionControl">
  <a:themeElements>
    <a:clrScheme name="MC">
      <a:dk1>
        <a:srgbClr val="0A0E15"/>
      </a:dk1>
      <a:lt1>
        <a:srgbClr val="FFFFFF"/>
      </a:lt1>
      <a:dk2>
        <a:srgbClr val="141C2B"/>
      </a:dk2>
      <a:lt2>
        <a:srgbClr val="93A0B4"/>
      </a:lt2>
      <a:accent1>
        <a:srgbClr val="4FE3C1"/>
      </a:accent1>
      <a:accent2>
        <a:srgbClr val="6EC7F5"/>
      </a:accent2>
      <a:accent3>
        <a:srgbClr val="FB7185"/>
      </a:accent3>
      <a:accent4>
        <a:srgbClr val="F5D76E"/>
      </a:accent4>
      <a:accent5>
        <a:srgbClr val="B7A6F7"/>
      </a:accent5>
      <a:accent6>
        <a:srgbClr val="FB923C"/>
      </a:accent6>
      <a:hlink>
        <a:srgbClr val="6EC7F5"/>
      </a:hlink>
      <a:folHlink>
        <a:srgbClr val="6EC7F5"/>
      </a:folHlink>
    </a:clrScheme>
    <a:fontScheme name="MC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