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theme" Target="theme/them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"/>
          <p:cNvSpPr/>
          <p:nvPr/>
        </p:nvSpPr>
        <p:spPr>
          <a:xfrm>
            <a:off x="3496666" y="548640"/>
            <a:ext cx="5198364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3" name="t"/>
          <p:cNvSpPr txBox="1"/>
          <p:nvPr/>
        </p:nvSpPr>
        <p:spPr>
          <a:xfrm>
            <a:off x="3496666" y="612648"/>
            <a:ext cx="5198364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🥤 FEATURE SHOWCASE · BUILD V100 · LIVING DOC: GAME_BREAKDOWN</a:t>
            </a:r>
          </a:p>
        </p:txBody>
      </p:sp>
      <p:sp>
        <p:nvSpPr>
          <p:cNvPr id="4" name="t"/>
          <p:cNvSpPr txBox="1"/>
          <p:nvPr/>
        </p:nvSpPr>
        <p:spPr>
          <a:xfrm>
            <a:off x="365760" y="1371600"/>
            <a:ext cx="11460175" cy="1371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6600" b="1" dirty="0">
                <a:solidFill>
                  <a:srgbClr val="FFC24B"/>
                </a:solidFill>
                <a:latin typeface="Segoe UI"/>
              </a:rPr>
              <a:t>QUANTUM FLIP</a:t>
            </a:r>
          </a:p>
        </p:txBody>
      </p:sp>
      <p:sp>
        <p:nvSpPr>
          <p:cNvPr id="5" name="t"/>
          <p:cNvSpPr txBox="1"/>
          <p:nvPr/>
        </p:nvSpPr>
        <p:spPr>
          <a:xfrm>
            <a:off x="365760" y="2743200"/>
            <a:ext cx="11460175" cy="54864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200" b="1" dirty="0">
                <a:solidFill>
                  <a:srgbClr val="A3E635"/>
                </a:solidFill>
                <a:latin typeface="Segoe UI"/>
              </a:rPr>
              <a:t>S H A K E R   P R O T O C O L</a:t>
            </a:r>
          </a:p>
        </p:txBody>
      </p:sp>
      <p:sp>
        <p:nvSpPr>
          <p:cNvPr id="6" name="t"/>
          <p:cNvSpPr txBox="1"/>
          <p:nvPr/>
        </p:nvSpPr>
        <p:spPr>
          <a:xfrm>
            <a:off x="365760" y="3566160"/>
            <a:ext cx="11460175" cy="3657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i="1" dirty="0">
                <a:solidFill>
                  <a:srgbClr val="9AA0B4"/>
                </a:solidFill>
                <a:latin typeface="Segoe UI"/>
              </a:rPr>
              <a:t>“Drink up. Flip back. Stop yourself.”</a:t>
            </a:r>
          </a:p>
        </p:txBody>
      </p:sp>
      <p:sp>
        <p:nvSpPr>
          <p:cNvPr id="7" name="r"/>
          <p:cNvSpPr/>
          <p:nvPr/>
        </p:nvSpPr>
        <p:spPr>
          <a:xfrm>
            <a:off x="572872" y="4389120"/>
            <a:ext cx="2651760" cy="1005840"/>
          </a:xfrm>
          <a:prstGeom prst="roundRect">
            <a:avLst>
              <a:gd name="adj" fmla="val 7273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8" name="t"/>
          <p:cNvSpPr txBox="1"/>
          <p:nvPr/>
        </p:nvSpPr>
        <p:spPr>
          <a:xfrm>
            <a:off x="664312" y="4480560"/>
            <a:ext cx="2468880" cy="45262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700" b="1" dirty="0">
                <a:solidFill>
                  <a:srgbClr val="FFC24B"/>
                </a:solidFill>
                <a:latin typeface="Segoe UI"/>
              </a:rPr>
              <a:t>Browser</a:t>
            </a:r>
          </a:p>
        </p:txBody>
      </p:sp>
      <p:sp>
        <p:nvSpPr>
          <p:cNvPr id="9" name="t"/>
          <p:cNvSpPr txBox="1"/>
          <p:nvPr/>
        </p:nvSpPr>
        <p:spPr>
          <a:xfrm>
            <a:off x="710032" y="4912157"/>
            <a:ext cx="2377440" cy="44257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Three.js · no build step</a:t>
            </a:r>
          </a:p>
        </p:txBody>
      </p:sp>
      <p:sp>
        <p:nvSpPr>
          <p:cNvPr id="10" name="r"/>
          <p:cNvSpPr/>
          <p:nvPr/>
        </p:nvSpPr>
        <p:spPr>
          <a:xfrm>
            <a:off x="3370936" y="4389120"/>
            <a:ext cx="2651760" cy="1005840"/>
          </a:xfrm>
          <a:prstGeom prst="roundRect">
            <a:avLst>
              <a:gd name="adj" fmla="val 7273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1" name="t"/>
          <p:cNvSpPr txBox="1"/>
          <p:nvPr/>
        </p:nvSpPr>
        <p:spPr>
          <a:xfrm>
            <a:off x="3462376" y="4480560"/>
            <a:ext cx="2468880" cy="45262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700" b="1" dirty="0">
                <a:solidFill>
                  <a:srgbClr val="FFFFFF"/>
                </a:solidFill>
                <a:latin typeface="Segoe UI"/>
              </a:rPr>
              <a:t>3 inputs</a:t>
            </a:r>
          </a:p>
        </p:txBody>
      </p:sp>
      <p:sp>
        <p:nvSpPr>
          <p:cNvPr id="12" name="t"/>
          <p:cNvSpPr txBox="1"/>
          <p:nvPr/>
        </p:nvSpPr>
        <p:spPr>
          <a:xfrm>
            <a:off x="3508096" y="4912157"/>
            <a:ext cx="2377440" cy="44257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desktop · gamepad · touch</a:t>
            </a:r>
          </a:p>
        </p:txBody>
      </p:sp>
      <p:sp>
        <p:nvSpPr>
          <p:cNvPr id="13" name="r"/>
          <p:cNvSpPr/>
          <p:nvPr/>
        </p:nvSpPr>
        <p:spPr>
          <a:xfrm>
            <a:off x="6169000" y="4389120"/>
            <a:ext cx="2651760" cy="1005840"/>
          </a:xfrm>
          <a:prstGeom prst="roundRect">
            <a:avLst>
              <a:gd name="adj" fmla="val 7273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4" name="t"/>
          <p:cNvSpPr txBox="1"/>
          <p:nvPr/>
        </p:nvSpPr>
        <p:spPr>
          <a:xfrm>
            <a:off x="6260440" y="4480560"/>
            <a:ext cx="2468880" cy="45262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700" b="1" dirty="0">
                <a:solidFill>
                  <a:srgbClr val="FFFFFF"/>
                </a:solidFill>
                <a:latin typeface="Segoe UI"/>
              </a:rPr>
              <a:t>8 missions</a:t>
            </a:r>
          </a:p>
        </p:txBody>
      </p:sp>
      <p:sp>
        <p:nvSpPr>
          <p:cNvPr id="15" name="t"/>
          <p:cNvSpPr txBox="1"/>
          <p:nvPr/>
        </p:nvSpPr>
        <p:spPr>
          <a:xfrm>
            <a:off x="6306160" y="4912157"/>
            <a:ext cx="2377440" cy="44257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six Johns + Old John</a:t>
            </a:r>
          </a:p>
        </p:txBody>
      </p:sp>
      <p:sp>
        <p:nvSpPr>
          <p:cNvPr id="16" name="r"/>
          <p:cNvSpPr/>
          <p:nvPr/>
        </p:nvSpPr>
        <p:spPr>
          <a:xfrm>
            <a:off x="8967064" y="4389120"/>
            <a:ext cx="2651760" cy="1005840"/>
          </a:xfrm>
          <a:prstGeom prst="roundRect">
            <a:avLst>
              <a:gd name="adj" fmla="val 7273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7" name="t"/>
          <p:cNvSpPr txBox="1"/>
          <p:nvPr/>
        </p:nvSpPr>
        <p:spPr>
          <a:xfrm>
            <a:off x="9058504" y="4480560"/>
            <a:ext cx="2468880" cy="45262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700" b="1" dirty="0">
                <a:solidFill>
                  <a:srgbClr val="A3E635"/>
                </a:solidFill>
                <a:latin typeface="Segoe UI"/>
              </a:rPr>
              <a:t>LIVE</a:t>
            </a:r>
          </a:p>
        </p:txBody>
      </p:sp>
      <p:sp>
        <p:nvSpPr>
          <p:cNvPr id="18" name="t"/>
          <p:cNvSpPr txBox="1"/>
          <p:nvPr/>
        </p:nvSpPr>
        <p:spPr>
          <a:xfrm>
            <a:off x="9104224" y="4912157"/>
            <a:ext cx="2377440" cy="44257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honest-snow-155.higgsfield.gg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"/>
          <p:cNvSpPr/>
          <p:nvPr/>
        </p:nvSpPr>
        <p:spPr>
          <a:xfrm>
            <a:off x="5400904" y="384048"/>
            <a:ext cx="138988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05" name="t"/>
          <p:cNvSpPr txBox="1"/>
          <p:nvPr/>
        </p:nvSpPr>
        <p:spPr>
          <a:xfrm>
            <a:off x="5400904" y="448056"/>
            <a:ext cx="138988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🎓 MISSION 1</a:t>
            </a:r>
          </a:p>
        </p:txBody>
      </p:sp>
      <p:sp>
        <p:nvSpPr>
          <p:cNvPr id="106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The </a:t>
            </a:r>
            <a:r>
              <a:rPr lang="en-US" sz="2800" b="1" dirty="0">
                <a:solidFill>
                  <a:srgbClr val="A3E635"/>
                </a:solidFill>
                <a:latin typeface="Segoe UI"/>
              </a:rPr>
              <a:t>Quantum Boot Camp</a:t>
            </a:r>
          </a:p>
        </p:txBody>
      </p:sp>
      <p:sp>
        <p:nvSpPr>
          <p:cNvPr id="107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One question — "played games like this before?" — forks the same 14 stages into standard or fully-guided beginner mode. Every objective voiced (Sterling), gated, device-aware. Skip Training is always one tap away.</a:t>
            </a:r>
          </a:p>
        </p:txBody>
      </p:sp>
      <p:sp>
        <p:nvSpPr>
          <p:cNvPr id="108" name="r"/>
          <p:cNvSpPr/>
          <p:nvPr/>
        </p:nvSpPr>
        <p:spPr>
          <a:xfrm>
            <a:off x="822960" y="2308860"/>
            <a:ext cx="10545775" cy="566928"/>
          </a:xfrm>
          <a:prstGeom prst="roundRect">
            <a:avLst>
              <a:gd name="adj" fmla="val 12903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09" name="t"/>
          <p:cNvSpPr txBox="1"/>
          <p:nvPr/>
        </p:nvSpPr>
        <p:spPr>
          <a:xfrm>
            <a:off x="1005840" y="2455164"/>
            <a:ext cx="10180015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050" b="1" dirty="0">
                <a:solidFill>
                  <a:srgbClr val="A3E635"/>
                </a:solidFill>
                <a:latin typeface="Segoe UI"/>
              </a:rPr>
              <a:t>move → sprint → look → jump → zoom → jab → blast → bag → dash → nova → aging+drink → overdrive → exam → done ✓</a:t>
            </a:r>
          </a:p>
        </p:txBody>
      </p:sp>
      <p:sp>
        <p:nvSpPr>
          <p:cNvPr id="110" name="r"/>
          <p:cNvSpPr/>
          <p:nvPr/>
        </p:nvSpPr>
        <p:spPr>
          <a:xfrm>
            <a:off x="668884" y="3086100"/>
            <a:ext cx="3520440" cy="1234440"/>
          </a:xfrm>
          <a:prstGeom prst="roundRect">
            <a:avLst>
              <a:gd name="adj" fmla="val 5926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11" name="t"/>
          <p:cNvSpPr txBox="1"/>
          <p:nvPr/>
        </p:nvSpPr>
        <p:spPr>
          <a:xfrm>
            <a:off x="760324" y="3177540"/>
            <a:ext cx="3337560" cy="55549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"/>
              </a:rPr>
              <a:t>guided mode</a:t>
            </a:r>
          </a:p>
        </p:txBody>
      </p:sp>
      <p:sp>
        <p:nvSpPr>
          <p:cNvPr id="112" name="t"/>
          <p:cNvSpPr txBox="1"/>
          <p:nvPr/>
        </p:nvSpPr>
        <p:spPr>
          <a:xfrm>
            <a:off x="806044" y="3728009"/>
            <a:ext cx="3246120" cy="54315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run a floating ring · hold-aim an orb 3s · jump the orb-box · red 3D arrow points the way</a:t>
            </a:r>
          </a:p>
        </p:txBody>
      </p:sp>
      <p:sp>
        <p:nvSpPr>
          <p:cNvPr id="113" name="r"/>
          <p:cNvSpPr/>
          <p:nvPr/>
        </p:nvSpPr>
        <p:spPr>
          <a:xfrm>
            <a:off x="4335628" y="3086100"/>
            <a:ext cx="3520440" cy="1234440"/>
          </a:xfrm>
          <a:prstGeom prst="roundRect">
            <a:avLst>
              <a:gd name="adj" fmla="val 5926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14" name="t"/>
          <p:cNvSpPr txBox="1"/>
          <p:nvPr/>
        </p:nvSpPr>
        <p:spPr>
          <a:xfrm>
            <a:off x="4427068" y="3177540"/>
            <a:ext cx="3337560" cy="55549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FFC24B"/>
                </a:solidFill>
                <a:latin typeface="Segoe UI"/>
              </a:rPr>
              <a:t>isolation drills</a:t>
            </a:r>
          </a:p>
        </p:txBody>
      </p:sp>
      <p:sp>
        <p:nvSpPr>
          <p:cNvPr id="115" name="t"/>
          <p:cNvSpPr txBox="1"/>
          <p:nvPr/>
        </p:nvSpPr>
        <p:spPr>
          <a:xfrm>
            <a:off x="4472788" y="3728009"/>
            <a:ext cx="3246120" cy="54315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during a power drill only that ability works — everything else greys out</a:t>
            </a:r>
          </a:p>
        </p:txBody>
      </p:sp>
      <p:sp>
        <p:nvSpPr>
          <p:cNvPr id="116" name="r"/>
          <p:cNvSpPr/>
          <p:nvPr/>
        </p:nvSpPr>
        <p:spPr>
          <a:xfrm>
            <a:off x="8002372" y="3086100"/>
            <a:ext cx="3520440" cy="1234440"/>
          </a:xfrm>
          <a:prstGeom prst="roundRect">
            <a:avLst>
              <a:gd name="adj" fmla="val 5926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17" name="t"/>
          <p:cNvSpPr txBox="1"/>
          <p:nvPr/>
        </p:nvSpPr>
        <p:spPr>
          <a:xfrm>
            <a:off x="8093812" y="3177540"/>
            <a:ext cx="3337560" cy="555498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A3E635"/>
                </a:solidFill>
                <a:latin typeface="Segoe UI"/>
              </a:rPr>
              <a:t>voice-perfect</a:t>
            </a:r>
          </a:p>
        </p:txBody>
      </p:sp>
      <p:sp>
        <p:nvSpPr>
          <p:cNvPr id="118" name="t"/>
          <p:cNvSpPr txBox="1"/>
          <p:nvPr/>
        </p:nvSpPr>
        <p:spPr>
          <a:xfrm>
            <a:off x="8139532" y="3728009"/>
            <a:ext cx="3246120" cy="54315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read-lock releases exactly when the clip ends — watchdog guaranteed</a:t>
            </a:r>
          </a:p>
        </p:txBody>
      </p:sp>
      <p:sp>
        <p:nvSpPr>
          <p:cNvPr id="119" name="t"/>
          <p:cNvSpPr txBox="1"/>
          <p:nvPr/>
        </p:nvSpPr>
        <p:spPr>
          <a:xfrm>
            <a:off x="883768" y="4649724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Objectives load centered behind a dark veil while read (controls frozen), then minimize to a pill — they size to the text and never scroll.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"/>
          <p:cNvSpPr/>
          <p:nvPr/>
        </p:nvSpPr>
        <p:spPr>
          <a:xfrm>
            <a:off x="4895698" y="384048"/>
            <a:ext cx="2400300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21" name="t"/>
          <p:cNvSpPr txBox="1"/>
          <p:nvPr/>
        </p:nvSpPr>
        <p:spPr>
          <a:xfrm>
            <a:off x="4895698" y="448056"/>
            <a:ext cx="2400300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📱 BUILT FOR EVERY SCREEN</a:t>
            </a:r>
          </a:p>
        </p:txBody>
      </p:sp>
      <p:sp>
        <p:nvSpPr>
          <p:cNvPr id="122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Console feel,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phone glass</a:t>
            </a:r>
          </a:p>
        </p:txBody>
      </p:sp>
      <p:sp>
        <p:nvSpPr>
          <p:cNvPr id="123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PUBG-style touch: left thumb-stick (outer ring = auto-sprint), drag-right to look, double-tap to jump, abilities wrapped around the shaker, GYRO tilt-look.</a:t>
            </a:r>
          </a:p>
        </p:txBody>
      </p:sp>
      <p:sp>
        <p:nvSpPr>
          <p:cNvPr id="124" name="r"/>
          <p:cNvSpPr/>
          <p:nvPr/>
        </p:nvSpPr>
        <p:spPr>
          <a:xfrm>
            <a:off x="668884" y="2308860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25" name="t"/>
          <p:cNvSpPr txBox="1"/>
          <p:nvPr/>
        </p:nvSpPr>
        <p:spPr>
          <a:xfrm>
            <a:off x="760324" y="2400300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FFC24B"/>
                </a:solidFill>
                <a:latin typeface="Segoe UI"/>
              </a:rPr>
              <a:t>adaptive res</a:t>
            </a:r>
          </a:p>
        </p:txBody>
      </p:sp>
      <p:sp>
        <p:nvSpPr>
          <p:cNvPr id="126" name="t"/>
          <p:cNvSpPr txBox="1"/>
          <p:nvPr/>
        </p:nvSpPr>
        <p:spPr>
          <a:xfrm>
            <a:off x="806044" y="2855671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render scale follows real FPS — 3.2M pixel budget</a:t>
            </a:r>
          </a:p>
        </p:txBody>
      </p:sp>
      <p:sp>
        <p:nvSpPr>
          <p:cNvPr id="127" name="r"/>
          <p:cNvSpPr/>
          <p:nvPr/>
        </p:nvSpPr>
        <p:spPr>
          <a:xfrm>
            <a:off x="4335628" y="2308860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28" name="t"/>
          <p:cNvSpPr txBox="1"/>
          <p:nvPr/>
        </p:nvSpPr>
        <p:spPr>
          <a:xfrm>
            <a:off x="4427068" y="2400300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A3E635"/>
                </a:solidFill>
                <a:latin typeface="Segoe UI"/>
              </a:rPr>
              <a:t>0 stutters</a:t>
            </a:r>
          </a:p>
        </p:txBody>
      </p:sp>
      <p:sp>
        <p:nvSpPr>
          <p:cNvPr id="129" name="t"/>
          <p:cNvSpPr txBox="1"/>
          <p:nvPr/>
        </p:nvSpPr>
        <p:spPr>
          <a:xfrm>
            <a:off x="4472788" y="2855671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shaders pre-compiled at level entry</a:t>
            </a:r>
          </a:p>
        </p:txBody>
      </p:sp>
      <p:sp>
        <p:nvSpPr>
          <p:cNvPr id="130" name="r"/>
          <p:cNvSpPr/>
          <p:nvPr/>
        </p:nvSpPr>
        <p:spPr>
          <a:xfrm>
            <a:off x="8002372" y="2308860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31" name="t"/>
          <p:cNvSpPr txBox="1"/>
          <p:nvPr/>
        </p:nvSpPr>
        <p:spPr>
          <a:xfrm>
            <a:off x="8093812" y="2400300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4ADE80"/>
                </a:solidFill>
                <a:latin typeface="Segoe UI"/>
              </a:rPr>
              <a:t>15 SFX</a:t>
            </a:r>
          </a:p>
        </p:txBody>
      </p:sp>
      <p:sp>
        <p:nvSpPr>
          <p:cNvPr id="132" name="t"/>
          <p:cNvSpPr txBox="1"/>
          <p:nvPr/>
        </p:nvSpPr>
        <p:spPr>
          <a:xfrm>
            <a:off x="8139532" y="2855671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pre-rendered buffers — mash-proof audio</a:t>
            </a:r>
          </a:p>
        </p:txBody>
      </p:sp>
      <p:sp>
        <p:nvSpPr>
          <p:cNvPr id="133" name="r"/>
          <p:cNvSpPr/>
          <p:nvPr/>
        </p:nvSpPr>
        <p:spPr>
          <a:xfrm>
            <a:off x="668884" y="3506724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34" name="t"/>
          <p:cNvSpPr txBox="1"/>
          <p:nvPr/>
        </p:nvSpPr>
        <p:spPr>
          <a:xfrm>
            <a:off x="760324" y="3598164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FFC24B"/>
                </a:solidFill>
                <a:latin typeface="Segoe UI"/>
              </a:rPr>
              <a:t>R2 CDN</a:t>
            </a:r>
          </a:p>
        </p:txBody>
      </p:sp>
      <p:sp>
        <p:nvSpPr>
          <p:cNvPr id="135" name="t"/>
          <p:cNvSpPr txBox="1"/>
          <p:nvPr/>
        </p:nvSpPr>
        <p:spPr>
          <a:xfrm>
            <a:off x="806044" y="4053535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characters stream lazily with a fallback watchdog</a:t>
            </a:r>
          </a:p>
        </p:txBody>
      </p:sp>
      <p:sp>
        <p:nvSpPr>
          <p:cNvPr id="136" name="r"/>
          <p:cNvSpPr/>
          <p:nvPr/>
        </p:nvSpPr>
        <p:spPr>
          <a:xfrm>
            <a:off x="4335628" y="3506724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37" name="t"/>
          <p:cNvSpPr txBox="1"/>
          <p:nvPr/>
        </p:nvSpPr>
        <p:spPr>
          <a:xfrm>
            <a:off x="4427068" y="3598164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Segoe UI"/>
              </a:rPr>
              <a:t>iOS lander</a:t>
            </a:r>
          </a:p>
        </p:txBody>
      </p:sp>
      <p:sp>
        <p:nvSpPr>
          <p:cNvPr id="138" name="t"/>
          <p:cNvSpPr txBox="1"/>
          <p:nvPr/>
        </p:nvSpPr>
        <p:spPr>
          <a:xfrm>
            <a:off x="4472788" y="4053535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Add-to-Home-Screen walkthrough · in-app browser detection</a:t>
            </a:r>
          </a:p>
        </p:txBody>
      </p:sp>
      <p:sp>
        <p:nvSpPr>
          <p:cNvPr id="139" name="r"/>
          <p:cNvSpPr/>
          <p:nvPr/>
        </p:nvSpPr>
        <p:spPr>
          <a:xfrm>
            <a:off x="8002372" y="3506724"/>
            <a:ext cx="3520440" cy="1051560"/>
          </a:xfrm>
          <a:prstGeom prst="roundRect">
            <a:avLst>
              <a:gd name="adj" fmla="val 6957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40" name="t"/>
          <p:cNvSpPr txBox="1"/>
          <p:nvPr/>
        </p:nvSpPr>
        <p:spPr>
          <a:xfrm>
            <a:off x="8093812" y="3598164"/>
            <a:ext cx="3337560" cy="473202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400" b="1" dirty="0">
                <a:solidFill>
                  <a:srgbClr val="A3E635"/>
                </a:solidFill>
                <a:latin typeface="Segoe UI"/>
              </a:rPr>
              <a:t>saves survive</a:t>
            </a:r>
          </a:p>
        </p:txBody>
      </p:sp>
      <p:sp>
        <p:nvSpPr>
          <p:cNvPr id="141" name="t"/>
          <p:cNvSpPr txBox="1"/>
          <p:nvPr/>
        </p:nvSpPr>
        <p:spPr>
          <a:xfrm>
            <a:off x="8139532" y="4053535"/>
            <a:ext cx="3246120" cy="46268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localStorage + partitioned-cookie fallback — even in iframes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"/>
          <p:cNvSpPr/>
          <p:nvPr/>
        </p:nvSpPr>
        <p:spPr>
          <a:xfrm>
            <a:off x="5400904" y="384048"/>
            <a:ext cx="138988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43" name="t"/>
          <p:cNvSpPr txBox="1"/>
          <p:nvPr/>
        </p:nvSpPr>
        <p:spPr>
          <a:xfrm>
            <a:off x="5400904" y="448056"/>
            <a:ext cx="138988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📜 CHANGELOG</a:t>
            </a:r>
          </a:p>
        </p:txBody>
      </p:sp>
      <p:sp>
        <p:nvSpPr>
          <p:cNvPr id="144" name="t"/>
          <p:cNvSpPr txBox="1"/>
          <p:nvPr/>
        </p:nvSpPr>
        <p:spPr>
          <a:xfrm>
            <a:off x="365760" y="859536"/>
            <a:ext cx="11460175" cy="5943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600" b="1" dirty="0">
                <a:solidFill>
                  <a:srgbClr val="FFFFFF"/>
                </a:solidFill>
                <a:latin typeface="Segoe UI"/>
              </a:rPr>
              <a:t>Recent builds, </a:t>
            </a:r>
            <a:r>
              <a:rPr lang="en-US" sz="2600" b="1" dirty="0">
                <a:solidFill>
                  <a:srgbClr val="FFC24B"/>
                </a:solidFill>
                <a:latin typeface="Segoe UI"/>
              </a:rPr>
              <a:t>v92 → v100</a:t>
            </a:r>
          </a:p>
        </p:txBody>
      </p:sp>
      <p:graphicFrame>
        <p:nvGraphicFramePr>
          <p:cNvPr id="145" name="tbl"/>
          <p:cNvGraphicFramePr>
            <a:graphicFrameLocks noGrp="1"/>
          </p:cNvGraphicFramePr>
          <p:nvPr/>
        </p:nvGraphicFramePr>
        <p:xfrm>
          <a:off x="426568" y="1627632"/>
          <a:ext cx="11338560" cy="3840480"/>
        </p:xfrm>
        <a:graphic>
          <a:graphicData uri="http://schemas.openxmlformats.org/drawingml/2006/table">
            <a:tbl>
              <a:tblPr firstRow="1" bandRow="0"/>
              <a:tblGrid>
                <a:gridCol w="914400"/>
                <a:gridCol w="8778240"/>
                <a:gridCol w="164592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Build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What changed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/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v100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two overhaul showcases (gameplay + performance) + contained mobile doc tables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9AA0B4"/>
                          </a:solidFill>
                          <a:latin typeface="Segoe UI"/>
                        </a:rPr>
                        <a:t>minor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v99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mobile nav out of the way — bottom-corner prev/next + slide counter; touch mock scales in portrait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9AA0B4"/>
                          </a:solidFill>
                          <a:latin typeface="Segoe UI"/>
                        </a:rPr>
                        <a:t>minor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v98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deck actions collapse to a ⋯ corner button on phones — never cover slide content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9AA0B4"/>
                          </a:solidFill>
                          <a:latin typeface="Segoe UI"/>
                        </a:rPr>
                        <a:t>minor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v97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fullscreen edge-to-edge (viewport-fit=cover, safe-area) + portrait cone triptych polish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9AA0B4"/>
                          </a:solidFill>
                          <a:latin typeface="Segoe UI"/>
                        </a:rPr>
                        <a:t>minor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C24B"/>
                          </a:solidFill>
                          <a:latin typeface="Segoe UI"/>
                        </a:rPr>
                        <a:t>v96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features deck reflows on phones — bigger mobile layout instead of zoom-shrink; PDF untouched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MAJOR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C24B"/>
                          </a:solidFill>
                          <a:latin typeface="Segoe UI"/>
                        </a:rPr>
                        <a:t>v95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Features Showcase ships in-game — DEV MODE menu button + real-footage media pipeline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MAJOR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C24B"/>
                          </a:solidFill>
                          <a:latin typeface="Segoe UI"/>
                        </a:rPr>
                        <a:t>v94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camera can no longer sink under the floor · indoor stages got real ceilings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MAJOR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C24B"/>
                          </a:solidFill>
                          <a:latin typeface="Segoe UI"/>
                        </a:rPr>
                        <a:t>v93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iOS gyro root cause (touchend permission) · 15 SFX pre-rendered to buffers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MAJOR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C24B"/>
                          </a:solidFill>
                          <a:latin typeface="Segoe UI"/>
                        </a:rPr>
                        <a:t>v92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touch-start hitch killed · all shaders pre-compiled at level entry · gyro watchdog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MAJOR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  <p:sp>
        <p:nvSpPr>
          <p:cNvPr id="146" name="t"/>
          <p:cNvSpPr txBox="1"/>
          <p:nvPr/>
        </p:nvSpPr>
        <p:spPr>
          <a:xfrm>
            <a:off x="883768" y="5605272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Full history — 94 builds — lives in GAME_BREAKDOWN.md, the living doc this deck regenerates from.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"/>
          <p:cNvSpPr/>
          <p:nvPr/>
        </p:nvSpPr>
        <p:spPr>
          <a:xfrm>
            <a:off x="4817974" y="384048"/>
            <a:ext cx="255574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48" name="t"/>
          <p:cNvSpPr txBox="1"/>
          <p:nvPr/>
        </p:nvSpPr>
        <p:spPr>
          <a:xfrm>
            <a:off x="4817974" y="448056"/>
            <a:ext cx="255574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🎮 LATEST GAMEPLAY OVERHAUL</a:t>
            </a:r>
          </a:p>
        </p:txBody>
      </p:sp>
      <p:sp>
        <p:nvSpPr>
          <p:cNvPr id="149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The </a:t>
            </a:r>
            <a:r>
              <a:rPr lang="en-US" sz="2800" b="1" dirty="0">
                <a:solidFill>
                  <a:srgbClr val="A3E635"/>
                </a:solidFill>
                <a:latin typeface="Segoe UI"/>
              </a:rPr>
              <a:t>Quantum Boot Camp</a:t>
            </a:r>
          </a:p>
        </p:txBody>
      </p:sp>
      <p:sp>
        <p:nvSpPr>
          <p:cNvPr id="150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v34 → v37 — Mission 1 became a real onboarding: one question forks the same 14 stages into a quick refresher or a fully-guided beginner course, every step voiced and gated.</a:t>
            </a:r>
          </a:p>
        </p:txBody>
      </p:sp>
      <p:sp>
        <p:nvSpPr>
          <p:cNvPr id="151" name="r"/>
          <p:cNvSpPr/>
          <p:nvPr/>
        </p:nvSpPr>
        <p:spPr>
          <a:xfrm>
            <a:off x="668884" y="230886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52" name="t"/>
          <p:cNvSpPr txBox="1"/>
          <p:nvPr/>
        </p:nvSpPr>
        <p:spPr>
          <a:xfrm>
            <a:off x="760324" y="240030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A3E635"/>
                </a:solidFill>
                <a:latin typeface="Segoe UI"/>
              </a:rPr>
              <a:t>14 stages</a:t>
            </a:r>
          </a:p>
        </p:txBody>
      </p:sp>
      <p:sp>
        <p:nvSpPr>
          <p:cNvPr id="153" name="t"/>
          <p:cNvSpPr txBox="1"/>
          <p:nvPr/>
        </p:nvSpPr>
        <p:spPr>
          <a:xfrm>
            <a:off x="806044" y="292699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move → look → jump → jab → blast → dash → nova → aging → overdrive → exam</a:t>
            </a:r>
          </a:p>
        </p:txBody>
      </p:sp>
      <p:sp>
        <p:nvSpPr>
          <p:cNvPr id="154" name="r"/>
          <p:cNvSpPr/>
          <p:nvPr/>
        </p:nvSpPr>
        <p:spPr>
          <a:xfrm>
            <a:off x="4335628" y="230886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55" name="t"/>
          <p:cNvSpPr txBox="1"/>
          <p:nvPr/>
        </p:nvSpPr>
        <p:spPr>
          <a:xfrm>
            <a:off x="4427068" y="240030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Segoe UI"/>
              </a:rPr>
              <a:t>2 paths</a:t>
            </a:r>
          </a:p>
        </p:txBody>
      </p:sp>
      <p:sp>
        <p:nvSpPr>
          <p:cNvPr id="156" name="t"/>
          <p:cNvSpPr txBox="1"/>
          <p:nvPr/>
        </p:nvSpPr>
        <p:spPr>
          <a:xfrm>
            <a:off x="4472788" y="292699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standard (action-gated) vs fully-guided beginner — same 14 stages</a:t>
            </a:r>
          </a:p>
        </p:txBody>
      </p:sp>
      <p:sp>
        <p:nvSpPr>
          <p:cNvPr id="157" name="r"/>
          <p:cNvSpPr/>
          <p:nvPr/>
        </p:nvSpPr>
        <p:spPr>
          <a:xfrm>
            <a:off x="8002372" y="230886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58" name="t"/>
          <p:cNvSpPr txBox="1"/>
          <p:nvPr/>
        </p:nvSpPr>
        <p:spPr>
          <a:xfrm>
            <a:off x="8093812" y="240030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4ADE80"/>
                </a:solidFill>
                <a:latin typeface="Segoe UI"/>
              </a:rPr>
              <a:t>100% voiced</a:t>
            </a:r>
          </a:p>
        </p:txBody>
      </p:sp>
      <p:sp>
        <p:nvSpPr>
          <p:cNvPr id="159" name="t"/>
          <p:cNvSpPr txBox="1"/>
          <p:nvPr/>
        </p:nvSpPr>
        <p:spPr>
          <a:xfrm>
            <a:off x="8139532" y="292699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every objective read aloud (Sterling); read-lock ends when the clip does</a:t>
            </a:r>
          </a:p>
        </p:txBody>
      </p:sp>
      <p:sp>
        <p:nvSpPr>
          <p:cNvPr id="160" name="r"/>
          <p:cNvSpPr/>
          <p:nvPr/>
        </p:nvSpPr>
        <p:spPr>
          <a:xfrm>
            <a:off x="668884" y="364388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61" name="t"/>
          <p:cNvSpPr txBox="1"/>
          <p:nvPr/>
        </p:nvSpPr>
        <p:spPr>
          <a:xfrm>
            <a:off x="760324" y="373532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A3E635"/>
                </a:solidFill>
                <a:latin typeface="Segoe UI"/>
              </a:rPr>
              <a:t>guided targets</a:t>
            </a:r>
          </a:p>
        </p:txBody>
      </p:sp>
      <p:sp>
        <p:nvSpPr>
          <p:cNvPr id="162" name="t"/>
          <p:cNvSpPr txBox="1"/>
          <p:nvPr/>
        </p:nvSpPr>
        <p:spPr>
          <a:xfrm>
            <a:off x="806044" y="426201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floating ring / hold-aim orb / jump-box + a 3D arrow pointing the way</a:t>
            </a:r>
          </a:p>
        </p:txBody>
      </p:sp>
      <p:sp>
        <p:nvSpPr>
          <p:cNvPr id="163" name="r"/>
          <p:cNvSpPr/>
          <p:nvPr/>
        </p:nvSpPr>
        <p:spPr>
          <a:xfrm>
            <a:off x="4335628" y="364388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64" name="t"/>
          <p:cNvSpPr txBox="1"/>
          <p:nvPr/>
        </p:nvSpPr>
        <p:spPr>
          <a:xfrm>
            <a:off x="4427068" y="373532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Segoe UI"/>
              </a:rPr>
              <a:t>isolation drills</a:t>
            </a:r>
          </a:p>
        </p:txBody>
      </p:sp>
      <p:sp>
        <p:nvSpPr>
          <p:cNvPr id="165" name="t"/>
          <p:cNvSpPr txBox="1"/>
          <p:nvPr/>
        </p:nvSpPr>
        <p:spPr>
          <a:xfrm>
            <a:off x="4472788" y="426201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during a power drill only that ability works — the rest grey out</a:t>
            </a:r>
          </a:p>
        </p:txBody>
      </p:sp>
      <p:sp>
        <p:nvSpPr>
          <p:cNvPr id="166" name="r"/>
          <p:cNvSpPr/>
          <p:nvPr/>
        </p:nvSpPr>
        <p:spPr>
          <a:xfrm>
            <a:off x="8002372" y="364388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67" name="t"/>
          <p:cNvSpPr txBox="1"/>
          <p:nvPr/>
        </p:nvSpPr>
        <p:spPr>
          <a:xfrm>
            <a:off x="8093812" y="373532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4ADE80"/>
                </a:solidFill>
                <a:latin typeface="Segoe UI"/>
              </a:rPr>
              <a:t>aging preview</a:t>
            </a:r>
          </a:p>
        </p:txBody>
      </p:sp>
      <p:sp>
        <p:nvSpPr>
          <p:cNvPr id="168" name="t"/>
          <p:cNvSpPr txBox="1"/>
          <p:nvPr/>
        </p:nvSpPr>
        <p:spPr>
          <a:xfrm>
            <a:off x="8139532" y="426201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full-aged-head dizzy-cam shows each debuff, then you drink to clear 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"/>
          <p:cNvSpPr/>
          <p:nvPr/>
        </p:nvSpPr>
        <p:spPr>
          <a:xfrm>
            <a:off x="4740250" y="384048"/>
            <a:ext cx="2711196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70" name="t"/>
          <p:cNvSpPr txBox="1"/>
          <p:nvPr/>
        </p:nvSpPr>
        <p:spPr>
          <a:xfrm>
            <a:off x="4740250" y="448056"/>
            <a:ext cx="2711196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⚡ LATEST PERFORMANCE OVERHAUL</a:t>
            </a:r>
          </a:p>
        </p:txBody>
      </p:sp>
      <p:sp>
        <p:nvSpPr>
          <p:cNvPr id="171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The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Mobile Performance Overhaul</a:t>
            </a:r>
          </a:p>
        </p:txBody>
      </p:sp>
      <p:sp>
        <p:nvSpPr>
          <p:cNvPr id="172" name="t"/>
          <p:cNvSpPr txBox="1"/>
          <p:nvPr/>
        </p:nvSpPr>
        <p:spPr>
          <a:xfrm>
            <a:off x="883768" y="1627632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v83 → v94 — a twelve-build campaign: every hitch hunted to its root cause, measured, and killed.</a:t>
            </a:r>
          </a:p>
        </p:txBody>
      </p:sp>
      <p:sp>
        <p:nvSpPr>
          <p:cNvPr id="173" name="r"/>
          <p:cNvSpPr/>
          <p:nvPr/>
        </p:nvSpPr>
        <p:spPr>
          <a:xfrm>
            <a:off x="668884" y="206883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74" name="t"/>
          <p:cNvSpPr txBox="1"/>
          <p:nvPr/>
        </p:nvSpPr>
        <p:spPr>
          <a:xfrm>
            <a:off x="760324" y="216027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FFC24B"/>
                </a:solidFill>
                <a:latin typeface="Segoe UI"/>
              </a:rPr>
              <a:t>19M → 3.2M</a:t>
            </a:r>
          </a:p>
        </p:txBody>
      </p:sp>
      <p:sp>
        <p:nvSpPr>
          <p:cNvPr id="175" name="t"/>
          <p:cNvSpPr txBox="1"/>
          <p:nvPr/>
        </p:nvSpPr>
        <p:spPr>
          <a:xfrm>
            <a:off x="806044" y="268696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pixels per frame — capped budget + adaptive resolution (v85)</a:t>
            </a:r>
          </a:p>
        </p:txBody>
      </p:sp>
      <p:sp>
        <p:nvSpPr>
          <p:cNvPr id="176" name="r"/>
          <p:cNvSpPr/>
          <p:nvPr/>
        </p:nvSpPr>
        <p:spPr>
          <a:xfrm>
            <a:off x="4335628" y="206883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77" name="t"/>
          <p:cNvSpPr txBox="1"/>
          <p:nvPr/>
        </p:nvSpPr>
        <p:spPr>
          <a:xfrm>
            <a:off x="4427068" y="216027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A3E635"/>
                </a:solidFill>
                <a:latin typeface="Segoe UI"/>
              </a:rPr>
              <a:t>0</a:t>
            </a:r>
          </a:p>
        </p:txBody>
      </p:sp>
      <p:sp>
        <p:nvSpPr>
          <p:cNvPr id="178" name="t"/>
          <p:cNvSpPr txBox="1"/>
          <p:nvPr/>
        </p:nvSpPr>
        <p:spPr>
          <a:xfrm>
            <a:off x="4472788" y="268696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mid-fight shader recompiles — transient lights removed (v87)</a:t>
            </a:r>
          </a:p>
        </p:txBody>
      </p:sp>
      <p:sp>
        <p:nvSpPr>
          <p:cNvPr id="179" name="r"/>
          <p:cNvSpPr/>
          <p:nvPr/>
        </p:nvSpPr>
        <p:spPr>
          <a:xfrm>
            <a:off x="8002372" y="2068830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80" name="t"/>
          <p:cNvSpPr txBox="1"/>
          <p:nvPr/>
        </p:nvSpPr>
        <p:spPr>
          <a:xfrm>
            <a:off x="8093812" y="2160270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4ADE80"/>
                </a:solidFill>
                <a:latin typeface="Segoe UI"/>
              </a:rPr>
              <a:t>15 / 15</a:t>
            </a:r>
          </a:p>
        </p:txBody>
      </p:sp>
      <p:sp>
        <p:nvSpPr>
          <p:cNvPr id="181" name="t"/>
          <p:cNvSpPr txBox="1"/>
          <p:nvPr/>
        </p:nvSpPr>
        <p:spPr>
          <a:xfrm>
            <a:off x="8139532" y="2686964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synth SFX pre-rendered — zero live audio-graph builds (v93)</a:t>
            </a:r>
          </a:p>
        </p:txBody>
      </p:sp>
      <p:sp>
        <p:nvSpPr>
          <p:cNvPr id="182" name="r"/>
          <p:cNvSpPr/>
          <p:nvPr/>
        </p:nvSpPr>
        <p:spPr>
          <a:xfrm>
            <a:off x="668884" y="340385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83" name="t"/>
          <p:cNvSpPr txBox="1"/>
          <p:nvPr/>
        </p:nvSpPr>
        <p:spPr>
          <a:xfrm>
            <a:off x="760324" y="349529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FFC24B"/>
                </a:solidFill>
                <a:latin typeface="Segoe UI"/>
              </a:rPr>
              <a:t>1 per 1.5s</a:t>
            </a:r>
          </a:p>
        </p:txBody>
      </p:sp>
      <p:sp>
        <p:nvSpPr>
          <p:cNvPr id="184" name="t"/>
          <p:cNvSpPr txBox="1"/>
          <p:nvPr/>
        </p:nvSpPr>
        <p:spPr>
          <a:xfrm>
            <a:off x="806044" y="402198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fullscreen requests per gesture, was ~10 per jump (v89)</a:t>
            </a:r>
          </a:p>
        </p:txBody>
      </p:sp>
      <p:sp>
        <p:nvSpPr>
          <p:cNvPr id="185" name="r"/>
          <p:cNvSpPr/>
          <p:nvPr/>
        </p:nvSpPr>
        <p:spPr>
          <a:xfrm>
            <a:off x="4335628" y="340385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86" name="t"/>
          <p:cNvSpPr txBox="1"/>
          <p:nvPr/>
        </p:nvSpPr>
        <p:spPr>
          <a:xfrm>
            <a:off x="4427068" y="349529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A3E635"/>
                </a:solidFill>
                <a:latin typeface="Segoe UI"/>
              </a:rPr>
              <a:t>100%</a:t>
            </a:r>
          </a:p>
        </p:txBody>
      </p:sp>
      <p:sp>
        <p:nvSpPr>
          <p:cNvPr id="187" name="t"/>
          <p:cNvSpPr txBox="1"/>
          <p:nvPr/>
        </p:nvSpPr>
        <p:spPr>
          <a:xfrm>
            <a:off x="4472788" y="402198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shaders compiled during load, not first look-around (v92)</a:t>
            </a:r>
          </a:p>
        </p:txBody>
      </p:sp>
      <p:sp>
        <p:nvSpPr>
          <p:cNvPr id="188" name="r"/>
          <p:cNvSpPr/>
          <p:nvPr/>
        </p:nvSpPr>
        <p:spPr>
          <a:xfrm>
            <a:off x="8002372" y="3403854"/>
            <a:ext cx="35204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189" name="t"/>
          <p:cNvSpPr txBox="1"/>
          <p:nvPr/>
        </p:nvSpPr>
        <p:spPr>
          <a:xfrm>
            <a:off x="8093812" y="3495294"/>
            <a:ext cx="33375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600" b="1" dirty="0">
                <a:solidFill>
                  <a:srgbClr val="4ADE80"/>
                </a:solidFill>
                <a:latin typeface="Segoe UI"/>
              </a:rPr>
              <a:t>root-caused</a:t>
            </a:r>
          </a:p>
        </p:txBody>
      </p:sp>
      <p:sp>
        <p:nvSpPr>
          <p:cNvPr id="190" name="t"/>
          <p:cNvSpPr txBox="1"/>
          <p:nvPr/>
        </p:nvSpPr>
        <p:spPr>
          <a:xfrm>
            <a:off x="8139532" y="4021988"/>
            <a:ext cx="32461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iOS gyro · audio stalls · GC churn — fixed at the cause (v90–93)</a:t>
            </a:r>
          </a:p>
        </p:txBody>
      </p:sp>
      <p:sp>
        <p:nvSpPr>
          <p:cNvPr id="191" name="t"/>
          <p:cNvSpPr txBox="1"/>
          <p:nvPr/>
        </p:nvSpPr>
        <p:spPr>
          <a:xfrm>
            <a:off x="457200" y="6400800"/>
            <a:ext cx="11277295" cy="27432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800" dirty="0">
                <a:solidFill>
                  <a:srgbClr val="5A5F70"/>
                </a:solidFill>
                <a:latin typeface="Segoe UI"/>
              </a:rPr>
              <a:t>QUANTUM FLIP · SHAKER PROTOCOL · BUILD V100 · SOURCE OF TRUTH: GAME_BREAKDOWN.MD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"/>
          <p:cNvSpPr/>
          <p:nvPr/>
        </p:nvSpPr>
        <p:spPr>
          <a:xfrm>
            <a:off x="5400904" y="384048"/>
            <a:ext cx="138988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20" name="t"/>
          <p:cNvSpPr txBox="1"/>
          <p:nvPr/>
        </p:nvSpPr>
        <p:spPr>
          <a:xfrm>
            <a:off x="5400904" y="448056"/>
            <a:ext cx="138988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📖 THE STORY</a:t>
            </a:r>
          </a:p>
        </p:txBody>
      </p:sp>
      <p:sp>
        <p:nvSpPr>
          <p:cNvPr id="21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One man vs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six unhealthy versions of himself</a:t>
            </a:r>
          </a:p>
        </p:txBody>
      </p:sp>
      <p:sp>
        <p:nvSpPr>
          <p:cNvPr id="22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John Cammarano drinks Flip 7 and becomes Quantum Flip — battling the Johns his older self sends back, then facing Old John himself. Full voice cast; every objective read aloud.</a:t>
            </a:r>
          </a:p>
        </p:txBody>
      </p:sp>
      <p:graphicFrame>
        <p:nvGraphicFramePr>
          <p:cNvPr id="23" name="tbl"/>
          <p:cNvGraphicFramePr>
            <a:graphicFrameLocks noGrp="1"/>
          </p:cNvGraphicFramePr>
          <p:nvPr/>
        </p:nvGraphicFramePr>
        <p:xfrm>
          <a:off x="792328" y="2308860"/>
          <a:ext cx="10607040" cy="2688336"/>
        </p:xfrm>
        <a:graphic>
          <a:graphicData uri="http://schemas.openxmlformats.org/drawingml/2006/table">
            <a:tbl>
              <a:tblPr firstRow="1" bandRow="0"/>
              <a:tblGrid>
                <a:gridCol w="4206240"/>
                <a:gridCol w="2194560"/>
                <a:gridCol w="420624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Character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Role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Rig / animation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Civilian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Hub form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4ADE80"/>
                          </a:solidFill>
                          <a:latin typeface="Segoe UI"/>
                        </a:rPr>
                        <a:t>✅ fully rigged + animated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Quantum Flip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Hero form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4ADE80"/>
                          </a:solidFill>
                          <a:latin typeface="Segoe UI"/>
                        </a:rPr>
                        <a:t>✅ fully rigged + animated — combo, blast, nova, overdrive, death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Sugar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Boss · L4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4ADE80"/>
                          </a:solidFill>
                          <a:latin typeface="Segoe UI"/>
                        </a:rPr>
                        <a:t>✅ rigged (procedural motion)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Couch · Bloated · Foggy · Hangry · Fast Food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Bosses · L2–L7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9AA0B4"/>
                          </a:solidFill>
                          <a:latin typeface="Segoe UI"/>
                        </a:rPr>
                        <a:t>static placeholders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Old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Final boss · L8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9AA0B4"/>
                          </a:solidFill>
                          <a:latin typeface="Segoe UI"/>
                        </a:rPr>
                        <a:t>static placeholder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Segoe UI"/>
                        </a:rPr>
                        <a:t>Flip 7 Bag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FFFF"/>
                          </a:solidFill>
                          <a:latin typeface="Segoe UI"/>
                        </a:rPr>
                        <a:t>Collectible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dirty="0">
                          <a:solidFill>
                            <a:srgbClr val="FFC24B"/>
                          </a:solidFill>
                          <a:latin typeface="Segoe UI"/>
                        </a:rPr>
                        <a:t>spins ✨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"/>
          <p:cNvSpPr/>
          <p:nvPr/>
        </p:nvSpPr>
        <p:spPr>
          <a:xfrm>
            <a:off x="4701388" y="384048"/>
            <a:ext cx="2788920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25" name="t"/>
          <p:cNvSpPr txBox="1"/>
          <p:nvPr/>
        </p:nvSpPr>
        <p:spPr>
          <a:xfrm>
            <a:off x="4701388" y="448056"/>
            <a:ext cx="2788920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🎬 WHAT IT ACTUALLY LOOKS LIKE</a:t>
            </a:r>
          </a:p>
        </p:txBody>
      </p:sp>
      <p:sp>
        <p:nvSpPr>
          <p:cNvPr id="26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From the menu to the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transform</a:t>
            </a:r>
          </a:p>
        </p:txBody>
      </p:sp>
      <p:sp>
        <p:nvSpPr>
          <p:cNvPr id="27" name="t"/>
          <p:cNvSpPr txBox="1"/>
          <p:nvPr/>
        </p:nvSpPr>
        <p:spPr>
          <a:xfrm>
            <a:off x="883768" y="1627632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The mission-open cinematic, exactly as shipped:</a:t>
            </a:r>
          </a:p>
        </p:txBody>
      </p:sp>
      <p:sp>
        <p:nvSpPr>
          <p:cNvPr id="28" name="r"/>
          <p:cNvSpPr/>
          <p:nvPr/>
        </p:nvSpPr>
        <p:spPr>
          <a:xfrm>
            <a:off x="1645920" y="2068830"/>
            <a:ext cx="8869680" cy="475488"/>
          </a:xfrm>
          <a:prstGeom prst="roundRect">
            <a:avLst>
              <a:gd name="adj" fmla="val 15385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29" name="t"/>
          <p:cNvSpPr txBox="1"/>
          <p:nvPr/>
        </p:nvSpPr>
        <p:spPr>
          <a:xfrm>
            <a:off x="1828800" y="2160270"/>
            <a:ext cx="45720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400" dirty="0">
                <a:solidFill>
                  <a:srgbClr val="FFFFFF"/>
                </a:solidFill>
                <a:latin typeface="Segoe UI"/>
              </a:rPr>
              <a:t>🧍</a:t>
            </a:r>
          </a:p>
        </p:txBody>
      </p:sp>
      <p:sp>
        <p:nvSpPr>
          <p:cNvPr id="30" name="t"/>
          <p:cNvSpPr txBox="1"/>
          <p:nvPr/>
        </p:nvSpPr>
        <p:spPr>
          <a:xfrm>
            <a:off x="2377440" y="2178558"/>
            <a:ext cx="795528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100" dirty="0">
                <a:solidFill>
                  <a:srgbClr val="FFFFFF"/>
                </a:solidFill>
                <a:latin typeface="Segoe UI"/>
              </a:rPr>
              <a:t>Walk into a gold portal — missions start with no button press.</a:t>
            </a:r>
          </a:p>
        </p:txBody>
      </p:sp>
      <p:sp>
        <p:nvSpPr>
          <p:cNvPr id="31" name="r"/>
          <p:cNvSpPr/>
          <p:nvPr/>
        </p:nvSpPr>
        <p:spPr>
          <a:xfrm>
            <a:off x="1645920" y="2635758"/>
            <a:ext cx="8869680" cy="475488"/>
          </a:xfrm>
          <a:prstGeom prst="roundRect">
            <a:avLst>
              <a:gd name="adj" fmla="val 15385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32" name="t"/>
          <p:cNvSpPr txBox="1"/>
          <p:nvPr/>
        </p:nvSpPr>
        <p:spPr>
          <a:xfrm>
            <a:off x="1828800" y="2727198"/>
            <a:ext cx="45720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400" dirty="0">
                <a:solidFill>
                  <a:srgbClr val="FFFFFF"/>
                </a:solidFill>
                <a:latin typeface="Segoe UI"/>
              </a:rPr>
              <a:t>✨</a:t>
            </a:r>
          </a:p>
        </p:txBody>
      </p:sp>
      <p:sp>
        <p:nvSpPr>
          <p:cNvPr id="33" name="t"/>
          <p:cNvSpPr txBox="1"/>
          <p:nvPr/>
        </p:nvSpPr>
        <p:spPr>
          <a:xfrm>
            <a:off x="2377440" y="2745486"/>
            <a:ext cx="795528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100" dirty="0">
                <a:solidFill>
                  <a:srgbClr val="FFFFFF"/>
                </a:solidFill>
                <a:latin typeface="Segoe UI"/>
              </a:rPr>
              <a:t>Mage-cast transform — root motion anchored so he never drifts mid-cast.</a:t>
            </a:r>
          </a:p>
        </p:txBody>
      </p:sp>
      <p:sp>
        <p:nvSpPr>
          <p:cNvPr id="34" name="r"/>
          <p:cNvSpPr/>
          <p:nvPr/>
        </p:nvSpPr>
        <p:spPr>
          <a:xfrm>
            <a:off x="1645920" y="3202686"/>
            <a:ext cx="8869680" cy="475488"/>
          </a:xfrm>
          <a:prstGeom prst="roundRect">
            <a:avLst>
              <a:gd name="adj" fmla="val 15385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35" name="t"/>
          <p:cNvSpPr txBox="1"/>
          <p:nvPr/>
        </p:nvSpPr>
        <p:spPr>
          <a:xfrm>
            <a:off x="1828800" y="3294126"/>
            <a:ext cx="45720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400" dirty="0">
                <a:solidFill>
                  <a:srgbClr val="FFFFFF"/>
                </a:solidFill>
                <a:latin typeface="Segoe UI"/>
              </a:rPr>
              <a:t>⚡</a:t>
            </a:r>
          </a:p>
        </p:txBody>
      </p:sp>
      <p:sp>
        <p:nvSpPr>
          <p:cNvPr id="36" name="t"/>
          <p:cNvSpPr txBox="1"/>
          <p:nvPr/>
        </p:nvSpPr>
        <p:spPr>
          <a:xfrm>
            <a:off x="2377440" y="3312414"/>
            <a:ext cx="795528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100" dirty="0">
                <a:solidFill>
                  <a:srgbClr val="FFFFFF"/>
                </a:solidFill>
                <a:latin typeface="Segoe UI"/>
              </a:rPr>
              <a:t>Swap at the arms-out peak — Quantum Flip is pre-built and picks up the same clip mid-pose. Hitch-free.</a:t>
            </a:r>
          </a:p>
        </p:txBody>
      </p:sp>
      <p:sp>
        <p:nvSpPr>
          <p:cNvPr id="37" name="r"/>
          <p:cNvSpPr/>
          <p:nvPr/>
        </p:nvSpPr>
        <p:spPr>
          <a:xfrm>
            <a:off x="1645920" y="3769614"/>
            <a:ext cx="8869680" cy="475488"/>
          </a:xfrm>
          <a:prstGeom prst="roundRect">
            <a:avLst>
              <a:gd name="adj" fmla="val 15385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38" name="t"/>
          <p:cNvSpPr txBox="1"/>
          <p:nvPr/>
        </p:nvSpPr>
        <p:spPr>
          <a:xfrm>
            <a:off x="1828800" y="3861054"/>
            <a:ext cx="45720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400" dirty="0">
                <a:solidFill>
                  <a:srgbClr val="FFFFFF"/>
                </a:solidFill>
                <a:latin typeface="Segoe UI"/>
              </a:rPr>
              <a:t>💥</a:t>
            </a:r>
          </a:p>
        </p:txBody>
      </p:sp>
      <p:sp>
        <p:nvSpPr>
          <p:cNvPr id="39" name="t"/>
          <p:cNvSpPr txBox="1"/>
          <p:nvPr/>
        </p:nvSpPr>
        <p:spPr>
          <a:xfrm>
            <a:off x="2377440" y="3879342"/>
            <a:ext cx="795528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100" dirty="0">
                <a:solidFill>
                  <a:srgbClr val="FFFFFF"/>
                </a:solidFill>
                <a:latin typeface="Segoe UI"/>
              </a:rPr>
              <a:t>Nova shockwave VFX — expanding gold + green ground rings, a rising energy ring, dual burst.</a:t>
            </a:r>
          </a:p>
        </p:txBody>
      </p:sp>
      <p:sp>
        <p:nvSpPr>
          <p:cNvPr id="40" name="r"/>
          <p:cNvSpPr/>
          <p:nvPr/>
        </p:nvSpPr>
        <p:spPr>
          <a:xfrm>
            <a:off x="1645920" y="4336542"/>
            <a:ext cx="8869680" cy="475488"/>
          </a:xfrm>
          <a:prstGeom prst="roundRect">
            <a:avLst>
              <a:gd name="adj" fmla="val 15385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41" name="t"/>
          <p:cNvSpPr txBox="1"/>
          <p:nvPr/>
        </p:nvSpPr>
        <p:spPr>
          <a:xfrm>
            <a:off x="1828800" y="4427982"/>
            <a:ext cx="45720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400" dirty="0">
                <a:solidFill>
                  <a:srgbClr val="FFFFFF"/>
                </a:solidFill>
                <a:latin typeface="Segoe UI"/>
              </a:rPr>
              <a:t>🗣️</a:t>
            </a:r>
          </a:p>
        </p:txBody>
      </p:sp>
      <p:sp>
        <p:nvSpPr>
          <p:cNvPr id="42" name="t"/>
          <p:cNvSpPr txBox="1"/>
          <p:nvPr/>
        </p:nvSpPr>
        <p:spPr>
          <a:xfrm>
            <a:off x="2377440" y="4446270"/>
            <a:ext cx="7955280" cy="31089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l"/>
            <a:r>
              <a:rPr lang="en-US" sz="1100" i="1" dirty="0">
                <a:solidFill>
                  <a:srgbClr val="FFC24B"/>
                </a:solidFill>
                <a:latin typeface="Segoe UI"/>
              </a:rPr>
              <a:t>“Flip seven… let’s flip the script!”</a:t>
            </a:r>
          </a:p>
        </p:txBody>
      </p:sp>
      <p:sp>
        <p:nvSpPr>
          <p:cNvPr id="43" name="t"/>
          <p:cNvSpPr txBox="1"/>
          <p:nvPr/>
        </p:nvSpPr>
        <p:spPr>
          <a:xfrm>
            <a:off x="883768" y="5040630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Main menu: gold logo · NEW GAME / CONTINUE / CONTROLS · DEV MODE toggle · real build number (v88+).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"/>
          <p:cNvSpPr/>
          <p:nvPr/>
        </p:nvSpPr>
        <p:spPr>
          <a:xfrm>
            <a:off x="5323180" y="384048"/>
            <a:ext cx="1545336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45" name="t"/>
          <p:cNvSpPr txBox="1"/>
          <p:nvPr/>
        </p:nvSpPr>
        <p:spPr>
          <a:xfrm>
            <a:off x="5323180" y="448056"/>
            <a:ext cx="1545336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⚔️ THE ARSENAL</a:t>
            </a:r>
          </a:p>
        </p:txBody>
      </p:sp>
      <p:sp>
        <p:nvSpPr>
          <p:cNvPr id="46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Six powers, </a:t>
            </a:r>
            <a:r>
              <a:rPr lang="en-US" sz="2800" b="1" dirty="0">
                <a:solidFill>
                  <a:srgbClr val="A3E635"/>
                </a:solidFill>
                <a:latin typeface="Segoe UI"/>
              </a:rPr>
              <a:t>one bag economy</a:t>
            </a:r>
          </a:p>
        </p:txBody>
      </p:sp>
      <p:sp>
        <p:nvSpPr>
          <p:cNvPr id="47" name="t"/>
          <p:cNvSpPr txBox="1"/>
          <p:nvPr/>
        </p:nvSpPr>
        <p:spPr>
          <a:xfrm>
            <a:off x="883768" y="1627632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Every number is the live tuning in config.js — the breakdown doc edits these and the game reloads them.</a:t>
            </a:r>
          </a:p>
        </p:txBody>
      </p:sp>
      <p:graphicFrame>
        <p:nvGraphicFramePr>
          <p:cNvPr id="48" name="tbl"/>
          <p:cNvGraphicFramePr>
            <a:graphicFrameLocks noGrp="1"/>
          </p:cNvGraphicFramePr>
          <p:nvPr/>
        </p:nvGraphicFramePr>
        <p:xfrm>
          <a:off x="518008" y="2068830"/>
          <a:ext cx="11155680" cy="2816352"/>
        </p:xfrm>
        <a:graphic>
          <a:graphicData uri="http://schemas.openxmlformats.org/drawingml/2006/table">
            <a:tbl>
              <a:tblPr firstRow="1" bandRow="0"/>
              <a:tblGrid>
                <a:gridCol w="2011680"/>
                <a:gridCol w="914400"/>
                <a:gridCol w="822960"/>
                <a:gridCol w="2011680"/>
                <a:gridCol w="1005840"/>
                <a:gridCol w="4389120"/>
              </a:tblGrid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Ability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Input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Cost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Damage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Cooldown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Notes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Quantum Jab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LMB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—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13/hit · 3rd ×1.6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0.36s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L Jab → R Jab → L Hook; faster the faster you click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Superfood Blast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RMB hold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—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12/sec held · 24→60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3–7s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hold ≥2s to arm; QB-vision cone chains nearest→furthest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Protein Dash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 bag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30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0.6s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stops at walls; clear-lane hits only; vacuums bags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Mega-Blend Nova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5 bags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60 · 6.5u radius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1.0s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also heals 10% aging on all parts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Shaker Overdrive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7 bags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A3E635"/>
                          </a:solidFill>
                          <a:latin typeface="Segoe UI"/>
                        </a:rPr>
                        <a:t>+20% all dmg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20s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×1.25 speed · no aging · ~1% HP chip per hit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Drink Shaker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 bag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4ADE80"/>
                          </a:solidFill>
                          <a:latin typeface="Segoe UI"/>
                        </a:rPr>
                        <a:t>heal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—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worst-aged part first (+15 HP); all clean = +30 HP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"/>
          <p:cNvSpPr/>
          <p:nvPr/>
        </p:nvSpPr>
        <p:spPr>
          <a:xfrm>
            <a:off x="5206594" y="384048"/>
            <a:ext cx="177850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50" name="t"/>
          <p:cNvSpPr txBox="1"/>
          <p:nvPr/>
        </p:nvSpPr>
        <p:spPr>
          <a:xfrm>
            <a:off x="5206594" y="448056"/>
            <a:ext cx="177850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🏈 SIGNATURE MOVE</a:t>
            </a:r>
          </a:p>
        </p:txBody>
      </p:sp>
      <p:sp>
        <p:nvSpPr>
          <p:cNvPr id="51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The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QB-vision</a:t>
            </a:r>
            <a:r>
              <a:rPr lang="en-US" sz="2800" b="1" dirty="0">
                <a:solidFill>
                  <a:srgbClr val="FFFFFF"/>
                </a:solidFill>
                <a:latin typeface="Segoe UI"/>
              </a:rPr>
              <a:t> Superfood Blast</a:t>
            </a:r>
          </a:p>
        </p:txBody>
      </p:sp>
      <p:sp>
        <p:nvSpPr>
          <p:cNvPr id="52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Hold to charge — the cone tells you everything. The arm tracks the aim with real IK, the orb charges in his palm, release kicks a recoil.</a:t>
            </a:r>
          </a:p>
        </p:txBody>
      </p:sp>
      <p:sp>
        <p:nvSpPr>
          <p:cNvPr id="53" name="r"/>
          <p:cNvSpPr/>
          <p:nvPr/>
        </p:nvSpPr>
        <p:spPr>
          <a:xfrm>
            <a:off x="1011784" y="2308860"/>
            <a:ext cx="32918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54" name="t"/>
          <p:cNvSpPr txBox="1"/>
          <p:nvPr/>
        </p:nvSpPr>
        <p:spPr>
          <a:xfrm>
            <a:off x="1103224" y="2400300"/>
            <a:ext cx="31089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4ADCE8"/>
                </a:solidFill>
                <a:latin typeface="Segoe UI"/>
              </a:rPr>
              <a:t>PREVIEW</a:t>
            </a:r>
          </a:p>
        </p:txBody>
      </p:sp>
      <p:sp>
        <p:nvSpPr>
          <p:cNvPr id="55" name="t"/>
          <p:cNvSpPr txBox="1"/>
          <p:nvPr/>
        </p:nvSpPr>
        <p:spPr>
          <a:xfrm>
            <a:off x="1148944" y="2926994"/>
            <a:ext cx="30175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quick tap · cyan cone · aim only</a:t>
            </a:r>
          </a:p>
        </p:txBody>
      </p:sp>
      <p:sp>
        <p:nvSpPr>
          <p:cNvPr id="56" name="r"/>
          <p:cNvSpPr/>
          <p:nvPr/>
        </p:nvSpPr>
        <p:spPr>
          <a:xfrm>
            <a:off x="4449928" y="2308860"/>
            <a:ext cx="32918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57" name="t"/>
          <p:cNvSpPr txBox="1"/>
          <p:nvPr/>
        </p:nvSpPr>
        <p:spPr>
          <a:xfrm>
            <a:off x="4541368" y="2400300"/>
            <a:ext cx="31089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4ADE80"/>
                </a:solidFill>
                <a:latin typeface="Segoe UI"/>
              </a:rPr>
              <a:t>ARMED · 2s</a:t>
            </a:r>
          </a:p>
        </p:txBody>
      </p:sp>
      <p:sp>
        <p:nvSpPr>
          <p:cNvPr id="58" name="t"/>
          <p:cNvSpPr txBox="1"/>
          <p:nvPr/>
        </p:nvSpPr>
        <p:spPr>
          <a:xfrm>
            <a:off x="4587088" y="2926994"/>
            <a:ext cx="30175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green cone · 24 dmg minimum</a:t>
            </a:r>
          </a:p>
        </p:txBody>
      </p:sp>
      <p:sp>
        <p:nvSpPr>
          <p:cNvPr id="59" name="r"/>
          <p:cNvSpPr/>
          <p:nvPr/>
        </p:nvSpPr>
        <p:spPr>
          <a:xfrm>
            <a:off x="7888072" y="2308860"/>
            <a:ext cx="3291840" cy="1188720"/>
          </a:xfrm>
          <a:prstGeom prst="roundRect">
            <a:avLst>
              <a:gd name="adj" fmla="val 6154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60" name="t"/>
          <p:cNvSpPr txBox="1"/>
          <p:nvPr/>
        </p:nvSpPr>
        <p:spPr>
          <a:xfrm>
            <a:off x="7979512" y="2400300"/>
            <a:ext cx="31089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500" b="1" dirty="0">
                <a:solidFill>
                  <a:srgbClr val="FFC24B"/>
                </a:solidFill>
                <a:latin typeface="Segoe UI"/>
              </a:rPr>
              <a:t>MAXED · 5s</a:t>
            </a:r>
          </a:p>
        </p:txBody>
      </p:sp>
      <p:sp>
        <p:nvSpPr>
          <p:cNvPr id="61" name="t"/>
          <p:cNvSpPr txBox="1"/>
          <p:nvPr/>
        </p:nvSpPr>
        <p:spPr>
          <a:xfrm>
            <a:off x="8025232" y="2926994"/>
            <a:ext cx="3017520" cy="523037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gold cone · 60 dmg · ring = cooldown</a:t>
            </a:r>
          </a:p>
        </p:txBody>
      </p:sp>
      <p:sp>
        <p:nvSpPr>
          <p:cNvPr id="62" name="r"/>
          <p:cNvSpPr/>
          <p:nvPr/>
        </p:nvSpPr>
        <p:spPr>
          <a:xfrm>
            <a:off x="664312" y="3872484"/>
            <a:ext cx="2606040" cy="914400"/>
          </a:xfrm>
          <a:prstGeom prst="roundRect">
            <a:avLst>
              <a:gd name="adj" fmla="val 80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63" name="t"/>
          <p:cNvSpPr txBox="1"/>
          <p:nvPr/>
        </p:nvSpPr>
        <p:spPr>
          <a:xfrm>
            <a:off x="755752" y="3963924"/>
            <a:ext cx="2423160" cy="4114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"/>
              </a:rPr>
              <a:t>~90°</a:t>
            </a:r>
          </a:p>
        </p:txBody>
      </p:sp>
      <p:sp>
        <p:nvSpPr>
          <p:cNvPr id="64" name="t"/>
          <p:cNvSpPr txBox="1"/>
          <p:nvPr/>
        </p:nvSpPr>
        <p:spPr>
          <a:xfrm>
            <a:off x="801472" y="4347972"/>
            <a:ext cx="2331720" cy="40233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forward vision cone</a:t>
            </a:r>
          </a:p>
        </p:txBody>
      </p:sp>
      <p:sp>
        <p:nvSpPr>
          <p:cNvPr id="65" name="r"/>
          <p:cNvSpPr/>
          <p:nvPr/>
        </p:nvSpPr>
        <p:spPr>
          <a:xfrm>
            <a:off x="3416656" y="3872484"/>
            <a:ext cx="2606040" cy="914400"/>
          </a:xfrm>
          <a:prstGeom prst="roundRect">
            <a:avLst>
              <a:gd name="adj" fmla="val 80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66" name="t"/>
          <p:cNvSpPr txBox="1"/>
          <p:nvPr/>
        </p:nvSpPr>
        <p:spPr>
          <a:xfrm>
            <a:off x="3508096" y="3963924"/>
            <a:ext cx="2423160" cy="4114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"/>
              </a:rPr>
              <a:t>nearest→furthest</a:t>
            </a:r>
          </a:p>
        </p:txBody>
      </p:sp>
      <p:sp>
        <p:nvSpPr>
          <p:cNvPr id="67" name="t"/>
          <p:cNvSpPr txBox="1"/>
          <p:nvPr/>
        </p:nvSpPr>
        <p:spPr>
          <a:xfrm>
            <a:off x="3553816" y="4347972"/>
            <a:ext cx="2331720" cy="40233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orb chains damage</a:t>
            </a:r>
          </a:p>
        </p:txBody>
      </p:sp>
      <p:sp>
        <p:nvSpPr>
          <p:cNvPr id="68" name="r"/>
          <p:cNvSpPr/>
          <p:nvPr/>
        </p:nvSpPr>
        <p:spPr>
          <a:xfrm>
            <a:off x="6169000" y="3872484"/>
            <a:ext cx="2606040" cy="914400"/>
          </a:xfrm>
          <a:prstGeom prst="roundRect">
            <a:avLst>
              <a:gd name="adj" fmla="val 80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69" name="t"/>
          <p:cNvSpPr txBox="1"/>
          <p:nvPr/>
        </p:nvSpPr>
        <p:spPr>
          <a:xfrm>
            <a:off x="6260440" y="3963924"/>
            <a:ext cx="2423160" cy="4114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A3E635"/>
                </a:solidFill>
                <a:latin typeface="Segoe UI"/>
              </a:rPr>
              <a:t>free move</a:t>
            </a:r>
          </a:p>
        </p:txBody>
      </p:sp>
      <p:sp>
        <p:nvSpPr>
          <p:cNvPr id="70" name="t"/>
          <p:cNvSpPr txBox="1"/>
          <p:nvPr/>
        </p:nvSpPr>
        <p:spPr>
          <a:xfrm>
            <a:off x="6306160" y="4347972"/>
            <a:ext cx="2331720" cy="40233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run, strafe, jump while charging</a:t>
            </a:r>
          </a:p>
        </p:txBody>
      </p:sp>
      <p:sp>
        <p:nvSpPr>
          <p:cNvPr id="71" name="r"/>
          <p:cNvSpPr/>
          <p:nvPr/>
        </p:nvSpPr>
        <p:spPr>
          <a:xfrm>
            <a:off x="8921344" y="3872484"/>
            <a:ext cx="2606040" cy="914400"/>
          </a:xfrm>
          <a:prstGeom prst="roundRect">
            <a:avLst>
              <a:gd name="adj" fmla="val 80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72" name="t"/>
          <p:cNvSpPr txBox="1"/>
          <p:nvPr/>
        </p:nvSpPr>
        <p:spPr>
          <a:xfrm>
            <a:off x="9012784" y="3963924"/>
            <a:ext cx="2423160" cy="4114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300" b="1" dirty="0">
                <a:solidFill>
                  <a:srgbClr val="FFC24B"/>
                </a:solidFill>
                <a:latin typeface="Segoe UI"/>
              </a:rPr>
              <a:t>FPV ready</a:t>
            </a:r>
          </a:p>
        </p:txBody>
      </p:sp>
      <p:sp>
        <p:nvSpPr>
          <p:cNvPr id="73" name="t"/>
          <p:cNvSpPr txBox="1"/>
          <p:nvPr/>
        </p:nvSpPr>
        <p:spPr>
          <a:xfrm>
            <a:off x="9058504" y="4347972"/>
            <a:ext cx="2331720" cy="40233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cone + arm shown first-person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"/>
          <p:cNvSpPr/>
          <p:nvPr/>
        </p:nvSpPr>
        <p:spPr>
          <a:xfrm>
            <a:off x="5323180" y="384048"/>
            <a:ext cx="1545336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75" name="t"/>
          <p:cNvSpPr txBox="1"/>
          <p:nvPr/>
        </p:nvSpPr>
        <p:spPr>
          <a:xfrm>
            <a:off x="5323180" y="448056"/>
            <a:ext cx="1545336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👜 THE ECONOMY</a:t>
            </a:r>
          </a:p>
        </p:txBody>
      </p:sp>
      <p:sp>
        <p:nvSpPr>
          <p:cNvPr id="76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Seven charges. </a:t>
            </a:r>
            <a:r>
              <a:rPr lang="en-US" sz="2800" b="1" dirty="0">
                <a:solidFill>
                  <a:srgbClr val="FFC24B"/>
                </a:solidFill>
                <a:latin typeface="Segoe UI"/>
              </a:rPr>
              <a:t>One currency.</a:t>
            </a:r>
          </a:p>
        </p:txBody>
      </p:sp>
      <p:sp>
        <p:nvSpPr>
          <p:cNvPr id="77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Flip 7 bags are the entire economy — the shaker is the HUD. Bags respawn steadily (~5 on the field), every mission including bosses.</a:t>
            </a:r>
          </a:p>
        </p:txBody>
      </p:sp>
      <p:sp>
        <p:nvSpPr>
          <p:cNvPr id="78" name="r"/>
          <p:cNvSpPr/>
          <p:nvPr/>
        </p:nvSpPr>
        <p:spPr>
          <a:xfrm>
            <a:off x="874624" y="2308860"/>
            <a:ext cx="3383280" cy="1143000"/>
          </a:xfrm>
          <a:prstGeom prst="roundRect">
            <a:avLst>
              <a:gd name="adj" fmla="val 64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79" name="t"/>
          <p:cNvSpPr txBox="1"/>
          <p:nvPr/>
        </p:nvSpPr>
        <p:spPr>
          <a:xfrm>
            <a:off x="966064" y="2400300"/>
            <a:ext cx="3200400" cy="5143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800" b="1" dirty="0">
                <a:solidFill>
                  <a:srgbClr val="FFC24B"/>
                </a:solidFill>
                <a:latin typeface="Segoe UI"/>
              </a:rPr>
              <a:t>7</a:t>
            </a:r>
          </a:p>
        </p:txBody>
      </p:sp>
      <p:sp>
        <p:nvSpPr>
          <p:cNvPr id="80" name="t"/>
          <p:cNvSpPr txBox="1"/>
          <p:nvPr/>
        </p:nvSpPr>
        <p:spPr>
          <a:xfrm>
            <a:off x="1011784" y="2903220"/>
            <a:ext cx="3108960" cy="50292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max shaker charges — 1 bag = 1 charge</a:t>
            </a:r>
          </a:p>
        </p:txBody>
      </p:sp>
      <p:sp>
        <p:nvSpPr>
          <p:cNvPr id="81" name="r"/>
          <p:cNvSpPr/>
          <p:nvPr/>
        </p:nvSpPr>
        <p:spPr>
          <a:xfrm>
            <a:off x="4404208" y="2308860"/>
            <a:ext cx="3383280" cy="1143000"/>
          </a:xfrm>
          <a:prstGeom prst="roundRect">
            <a:avLst>
              <a:gd name="adj" fmla="val 64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82" name="t"/>
          <p:cNvSpPr txBox="1"/>
          <p:nvPr/>
        </p:nvSpPr>
        <p:spPr>
          <a:xfrm>
            <a:off x="4495648" y="2400300"/>
            <a:ext cx="3200400" cy="5143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latin typeface="Segoe UI"/>
              </a:rPr>
              <a:t>1 · 1 · 5 · 7</a:t>
            </a:r>
          </a:p>
        </p:txBody>
      </p:sp>
      <p:sp>
        <p:nvSpPr>
          <p:cNvPr id="83" name="t"/>
          <p:cNvSpPr txBox="1"/>
          <p:nvPr/>
        </p:nvSpPr>
        <p:spPr>
          <a:xfrm>
            <a:off x="4541368" y="2903220"/>
            <a:ext cx="3108960" cy="50292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Drink · Dash · Nova · Overdrive</a:t>
            </a:r>
          </a:p>
        </p:txBody>
      </p:sp>
      <p:sp>
        <p:nvSpPr>
          <p:cNvPr id="84" name="r"/>
          <p:cNvSpPr/>
          <p:nvPr/>
        </p:nvSpPr>
        <p:spPr>
          <a:xfrm>
            <a:off x="7933792" y="2308860"/>
            <a:ext cx="3383280" cy="1143000"/>
          </a:xfrm>
          <a:prstGeom prst="roundRect">
            <a:avLst>
              <a:gd name="adj" fmla="val 6400"/>
            </a:avLst>
          </a:prstGeom>
          <a:solidFill>
            <a:srgbClr val="17171C"/>
          </a:solidFill>
          <a:ln w="9525">
            <a:solidFill>
              <a:srgbClr val="2A2A33"/>
            </a:solidFill>
          </a:ln>
        </p:spPr>
        <p:txBody>
          <a:bodyPr/>
          <a:lstStyle/>
          <a:p/>
        </p:txBody>
      </p:sp>
      <p:sp>
        <p:nvSpPr>
          <p:cNvPr id="85" name="t"/>
          <p:cNvSpPr txBox="1"/>
          <p:nvPr/>
        </p:nvSpPr>
        <p:spPr>
          <a:xfrm>
            <a:off x="8025232" y="2400300"/>
            <a:ext cx="3200400" cy="5143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1800" b="1" dirty="0">
                <a:solidFill>
                  <a:srgbClr val="A3E635"/>
                </a:solidFill>
                <a:latin typeface="Segoe UI"/>
              </a:rPr>
              <a:t>auto</a:t>
            </a:r>
          </a:p>
        </p:txBody>
      </p:sp>
      <p:sp>
        <p:nvSpPr>
          <p:cNvPr id="86" name="t"/>
          <p:cNvSpPr txBox="1"/>
          <p:nvPr/>
        </p:nvSpPr>
        <p:spPr>
          <a:xfrm>
            <a:off x="8070952" y="2903220"/>
            <a:ext cx="3108960" cy="50292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850" dirty="0">
                <a:solidFill>
                  <a:srgbClr val="9AA0B4"/>
                </a:solidFill>
                <a:latin typeface="Segoe UI"/>
              </a:rPr>
              <a:t>bags collect on contact — full shaker leaves them</a:t>
            </a:r>
          </a:p>
        </p:txBody>
      </p:sp>
      <p:sp>
        <p:nvSpPr>
          <p:cNvPr id="87" name="t"/>
          <p:cNvSpPr txBox="1"/>
          <p:nvPr/>
        </p:nvSpPr>
        <p:spPr>
          <a:xfrm>
            <a:off x="883768" y="3826764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HUD: bottle fill = charges/7 · hotbar shows costs, dims when unaffordable, glows green + chimes when ready · Overdrive slot drains over its 20s.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"/>
          <p:cNvSpPr/>
          <p:nvPr/>
        </p:nvSpPr>
        <p:spPr>
          <a:xfrm>
            <a:off x="5439766" y="384048"/>
            <a:ext cx="1312164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89" name="t"/>
          <p:cNvSpPr txBox="1"/>
          <p:nvPr/>
        </p:nvSpPr>
        <p:spPr>
          <a:xfrm>
            <a:off x="5439766" y="448056"/>
            <a:ext cx="1312164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⏳ THE TWIST</a:t>
            </a:r>
          </a:p>
        </p:txBody>
      </p:sp>
      <p:sp>
        <p:nvSpPr>
          <p:cNvPr id="90" name="t"/>
          <p:cNvSpPr txBox="1"/>
          <p:nvPr/>
        </p:nvSpPr>
        <p:spPr>
          <a:xfrm>
            <a:off x="365760" y="859536"/>
            <a:ext cx="11460175" cy="6400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Segoe UI"/>
              </a:rPr>
              <a:t>Enemies don't just hurt you — </a:t>
            </a:r>
            <a:r>
              <a:rPr lang="en-US" sz="2800" b="1" dirty="0">
                <a:solidFill>
                  <a:srgbClr val="F87171"/>
                </a:solidFill>
                <a:latin typeface="Segoe UI"/>
              </a:rPr>
              <a:t>they age you</a:t>
            </a:r>
          </a:p>
        </p:txBody>
      </p:sp>
      <p:sp>
        <p:nvSpPr>
          <p:cNvPr id="91" name="t"/>
          <p:cNvSpPr txBox="1"/>
          <p:nvPr/>
        </p:nvSpPr>
        <p:spPr>
          <a:xfrm>
            <a:off x="883768" y="1627632"/>
            <a:ext cx="10424160" cy="53492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Every hit ages the struck part +16% and stacks a real debuff. HP stays a constant 100 — an aged body just makes it worth less. Drink (F) reverses the worst part first.</a:t>
            </a:r>
          </a:p>
        </p:txBody>
      </p:sp>
      <p:graphicFrame>
        <p:nvGraphicFramePr>
          <p:cNvPr id="92" name="tbl"/>
          <p:cNvGraphicFramePr>
            <a:graphicFrameLocks noGrp="1"/>
          </p:cNvGraphicFramePr>
          <p:nvPr/>
        </p:nvGraphicFramePr>
        <p:xfrm>
          <a:off x="1706728" y="2308860"/>
          <a:ext cx="8778240" cy="1920240"/>
        </p:xfrm>
        <a:graphic>
          <a:graphicData uri="http://schemas.openxmlformats.org/drawingml/2006/table">
            <a:tbl>
              <a:tblPr firstRow="1" bandRow="0"/>
              <a:tblGrid>
                <a:gridCol w="2926080"/>
                <a:gridCol w="585216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Body part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Debuff at full age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Segoe UI"/>
                        </a:rPr>
                        <a:t>🦵 Legs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rgbClr val="F87171"/>
                          </a:solidFill>
                          <a:latin typeface="Segoe UI"/>
                        </a:rPr>
                        <a:t>−45% move speed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Segoe UI"/>
                        </a:rPr>
                        <a:t>💪 Arms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rgbClr val="F87171"/>
                          </a:solidFill>
                          <a:latin typeface="Segoe UI"/>
                        </a:rPr>
                        <a:t>−45% jab damage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Segoe UI"/>
                        </a:rPr>
                        <a:t>🫀 Torso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rgbClr val="F87171"/>
                          </a:solidFill>
                          <a:latin typeface="Segoe UI"/>
                        </a:rPr>
                        <a:t>+40% damage taken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Segoe UI"/>
                        </a:rPr>
                        <a:t>🧠 Head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rgbClr val="F87171"/>
                          </a:solidFill>
                          <a:latin typeface="Segoe UI"/>
                        </a:rPr>
                        <a:t>vision vignette + loopy aim sway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  <p:sp>
        <p:nvSpPr>
          <p:cNvPr id="93" name="t"/>
          <p:cNvSpPr txBox="1"/>
          <p:nvPr/>
        </p:nvSpPr>
        <p:spPr>
          <a:xfrm>
            <a:off x="883768" y="4411980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Passive regen 1.6 HP/s after 4s unharmed · HP 0 = "YOU'VE AGED OUT" → Retry / Return to Ranch.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"/>
          <p:cNvSpPr/>
          <p:nvPr/>
        </p:nvSpPr>
        <p:spPr>
          <a:xfrm>
            <a:off x="5284318" y="384048"/>
            <a:ext cx="1623060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95" name="t"/>
          <p:cNvSpPr txBox="1"/>
          <p:nvPr/>
        </p:nvSpPr>
        <p:spPr>
          <a:xfrm>
            <a:off x="5284318" y="448056"/>
            <a:ext cx="1623060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🚪 THE CAMPAIGN</a:t>
            </a:r>
          </a:p>
        </p:txBody>
      </p:sp>
      <p:sp>
        <p:nvSpPr>
          <p:cNvPr id="96" name="t"/>
          <p:cNvSpPr txBox="1"/>
          <p:nvPr/>
        </p:nvSpPr>
        <p:spPr>
          <a:xfrm>
            <a:off x="365760" y="859536"/>
            <a:ext cx="11460175" cy="5943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600" b="1" dirty="0">
                <a:solidFill>
                  <a:srgbClr val="FFFFFF"/>
                </a:solidFill>
                <a:latin typeface="Segoe UI"/>
              </a:rPr>
              <a:t>Eight portals at </a:t>
            </a:r>
            <a:r>
              <a:rPr lang="en-US" sz="2600" b="1" dirty="0">
                <a:solidFill>
                  <a:srgbClr val="FFC24B"/>
                </a:solidFill>
                <a:latin typeface="Segoe UI"/>
              </a:rPr>
              <a:t>Flip Ranch</a:t>
            </a:r>
          </a:p>
        </p:txBody>
      </p:sp>
      <p:sp>
        <p:nvSpPr>
          <p:cNvPr id="97" name="t"/>
          <p:cNvSpPr txBox="1"/>
          <p:nvPr/>
        </p:nvSpPr>
        <p:spPr>
          <a:xfrm>
            <a:off x="883768" y="1581912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Walk into an unlocked portal to start — gold = open, green = beaten, gray = locked. Indoor arenas have real ceilings (v94).</a:t>
            </a:r>
          </a:p>
        </p:txBody>
      </p:sp>
      <p:graphicFrame>
        <p:nvGraphicFramePr>
          <p:cNvPr id="98" name="tbl"/>
          <p:cNvGraphicFramePr>
            <a:graphicFrameLocks noGrp="1"/>
          </p:cNvGraphicFramePr>
          <p:nvPr/>
        </p:nvGraphicFramePr>
        <p:xfrm>
          <a:off x="426568" y="2023110"/>
          <a:ext cx="11338560" cy="3291840"/>
        </p:xfrm>
        <a:graphic>
          <a:graphicData uri="http://schemas.openxmlformats.org/drawingml/2006/table">
            <a:tbl>
              <a:tblPr firstRow="1" bandRow="0"/>
              <a:tblGrid>
                <a:gridCol w="457200"/>
                <a:gridCol w="2834640"/>
                <a:gridCol w="2103120"/>
                <a:gridCol w="2651760"/>
                <a:gridCol w="1097280"/>
                <a:gridCol w="2194560"/>
              </a:tblGrid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#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Mission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Villain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Arena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Boss HP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Ages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1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Mirror Moment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Holographic echoes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Ranch mirror room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—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(tutorial)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The Comfort Crisis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Couch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Decaying living room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220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Head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3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Gut Check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Bloated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Messy kitchen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260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Torso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4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Crash &amp; Burn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Sugar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Candy shop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240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Arms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5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Into the Fog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Foggy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Foggy streets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250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Legs +Head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6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Rage on an Empty Stomach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Hangry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Diner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300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Torso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7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Grease Lightning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Fast Food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Fast-food lot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320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Torso +Head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8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The Mirror Reckoning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Old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Distorted ranch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520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ALL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"/>
          <p:cNvSpPr/>
          <p:nvPr/>
        </p:nvSpPr>
        <p:spPr>
          <a:xfrm>
            <a:off x="5012284" y="384048"/>
            <a:ext cx="2167128" cy="310896"/>
          </a:xfrm>
          <a:prstGeom prst="roundRect">
            <a:avLst>
              <a:gd name="adj" fmla="val 50000"/>
            </a:avLst>
          </a:prstGeom>
          <a:solidFill>
            <a:srgbClr val="221A0B"/>
          </a:solidFill>
          <a:ln w="9525">
            <a:solidFill>
              <a:srgbClr val="8A6A2E"/>
            </a:solidFill>
          </a:ln>
        </p:spPr>
        <p:txBody>
          <a:bodyPr/>
          <a:lstStyle/>
          <a:p/>
        </p:txBody>
      </p:sp>
      <p:sp>
        <p:nvSpPr>
          <p:cNvPr id="100" name="t"/>
          <p:cNvSpPr txBox="1"/>
          <p:nvPr/>
        </p:nvSpPr>
        <p:spPr>
          <a:xfrm>
            <a:off x="5012284" y="448056"/>
            <a:ext cx="2167128" cy="219456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950" b="1" dirty="0">
                <a:solidFill>
                  <a:srgbClr val="FFC24B"/>
                </a:solidFill>
                <a:latin typeface="Segoe UI"/>
              </a:rPr>
              <a:t>😈 THE ROGUES' GALLERY</a:t>
            </a:r>
          </a:p>
        </p:txBody>
      </p:sp>
      <p:sp>
        <p:nvSpPr>
          <p:cNvPr id="101" name="t"/>
          <p:cNvSpPr txBox="1"/>
          <p:nvPr/>
        </p:nvSpPr>
        <p:spPr>
          <a:xfrm>
            <a:off x="365760" y="859536"/>
            <a:ext cx="11460175" cy="5943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en-US" sz="2600" b="1" dirty="0">
                <a:solidFill>
                  <a:srgbClr val="FFFFFF"/>
                </a:solidFill>
                <a:latin typeface="Segoe UI"/>
              </a:rPr>
              <a:t>Every John fights </a:t>
            </a:r>
            <a:r>
              <a:rPr lang="en-US" sz="2600" b="1" dirty="0">
                <a:solidFill>
                  <a:srgbClr val="FFC24B"/>
                </a:solidFill>
                <a:latin typeface="Segoe UI"/>
              </a:rPr>
              <a:t>like his vice</a:t>
            </a:r>
          </a:p>
        </p:txBody>
      </p:sp>
      <p:graphicFrame>
        <p:nvGraphicFramePr>
          <p:cNvPr id="102" name="tbl"/>
          <p:cNvGraphicFramePr>
            <a:graphicFrameLocks noGrp="1"/>
          </p:cNvGraphicFramePr>
          <p:nvPr/>
        </p:nvGraphicFramePr>
        <p:xfrm>
          <a:off x="426568" y="1627632"/>
          <a:ext cx="11338560" cy="3218688"/>
        </p:xfrm>
        <a:graphic>
          <a:graphicData uri="http://schemas.openxmlformats.org/drawingml/2006/table">
            <a:tbl>
              <a:tblPr firstRow="1" bandRow="0"/>
              <a:tblGrid>
                <a:gridCol w="2194560"/>
                <a:gridCol w="4937760"/>
                <a:gridCol w="4206240"/>
              </a:tblGrid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Boss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Signature attacks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dirty="0">
                          <a:solidFill>
                            <a:srgbClr val="9AA0B4"/>
                          </a:solidFill>
                          <a:latin typeface="Segoe UI"/>
                        </a:rPr>
                        <a:t>Voice line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A1A22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🛋️ Couch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pillow barrages (ages head)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“Why stand… when you can just sink in?”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🫃 Bloated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belly-bump dash + belly-slam AoE knockdown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“There's always room for one more bite.”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🍭 Sugar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super-sprint · donut projectiles · candy-cane melee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“Sweet now, crash later, sucker!”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🌫️ Foggy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banana slips + colander frisbees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“Can't think straight, can you?”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😡 Hangry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pitchfork rage — eats YOUR Flip 7 bags to heal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“I am starving, and it is all your fault!”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🍔 Fast Food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FFFF"/>
                          </a:solidFill>
                          <a:latin typeface="Segoe UI"/>
                        </a:rPr>
                        <a:t>fry daggers + giant cheeseburger drop · soda minions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“Order's up, hero!”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/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Segoe UI"/>
                        </a:rPr>
                        <a:t>⏳ Old John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87171"/>
                          </a:solidFill>
                          <a:latin typeface="Segoe UI"/>
                        </a:rPr>
                        <a:t>every moveset + all-parts staff slam · 3 phases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50" dirty="0">
                          <a:solidFill>
                            <a:srgbClr val="FFC24B"/>
                          </a:solidFill>
                          <a:latin typeface="Segoe UI"/>
                        </a:rPr>
                        <a:t>“I am what you become.”</a:t>
                      </a:r>
                    </a:p>
                  </a:txBody>
                  <a:tcPr marL="45720" marR="45720" marT="18288" marB="18288">
                    <a:lnB w="6350">
                      <a:solidFill>
                        <a:srgbClr val="2A2A33"/>
                      </a:solidFill>
                    </a:lnB>
                    <a:solidFill>
                      <a:srgbClr val="17171C"/>
                    </a:solidFill>
                  </a:tcPr>
                </a:tc>
              </a:tr>
            </a:tbl>
          </a:graphicData>
        </a:graphic>
      </p:graphicFrame>
      <p:sp>
        <p:nvSpPr>
          <p:cNvPr id="103" name="t"/>
          <p:cNvSpPr txBox="1"/>
          <p:nvPr/>
        </p:nvSpPr>
        <p:spPr>
          <a:xfrm>
            <a:off x="883768" y="4983480"/>
            <a:ext cx="10424160" cy="294894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>
              <a:lnSpc>
                <a:spcPct val="115000"/>
              </a:lnSpc>
            </a:pPr>
            <a:r>
              <a:rPr lang="en-US" sz="1050" dirty="0">
                <a:solidFill>
                  <a:srgbClr val="9AA0B4"/>
                </a:solidFill>
                <a:latin typeface="Segoe UI"/>
              </a:rPr>
              <a:t>Bosses approach to preferred range and strafe — no face-camping. Projectiles embed in walls for a beat, then vanish.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lip">
  <a:themeElements>
    <a:clrScheme name="Flip">
      <a:dk1>
        <a:srgbClr val="0A0A0B"/>
      </a:dk1>
      <a:lt1>
        <a:srgbClr val="FFFFFF"/>
      </a:lt1>
      <a:dk2>
        <a:srgbClr val="17171C"/>
      </a:dk2>
      <a:lt2>
        <a:srgbClr val="9AA0B4"/>
      </a:lt2>
      <a:accent1>
        <a:srgbClr val="E8845A"/>
      </a:accent1>
      <a:accent2>
        <a:srgbClr val="4ADE80"/>
      </a:accent2>
      <a:accent3>
        <a:srgbClr val="F87171"/>
      </a:accent3>
      <a:accent4>
        <a:srgbClr val="FFB347"/>
      </a:accent4>
      <a:accent5>
        <a:srgbClr val="2A2A33"/>
      </a:accent5>
      <a:accent6>
        <a:srgbClr val="9AA0B4"/>
      </a:accent6>
      <a:hlink>
        <a:srgbClr val="E8845A"/>
      </a:hlink>
      <a:folHlink>
        <a:srgbClr val="E8845A"/>
      </a:folHlink>
    </a:clrScheme>
    <a:fontScheme name="Flip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